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284" r:id="rId3"/>
    <p:sldId id="257" r:id="rId4"/>
    <p:sldId id="258" r:id="rId5"/>
    <p:sldId id="259" r:id="rId6"/>
    <p:sldId id="299" r:id="rId7"/>
    <p:sldId id="260" r:id="rId8"/>
    <p:sldId id="261" r:id="rId9"/>
    <p:sldId id="262" r:id="rId10"/>
    <p:sldId id="267" r:id="rId11"/>
    <p:sldId id="268" r:id="rId12"/>
    <p:sldId id="270" r:id="rId13"/>
    <p:sldId id="336" r:id="rId14"/>
    <p:sldId id="273" r:id="rId15"/>
    <p:sldId id="324" r:id="rId16"/>
    <p:sldId id="325" r:id="rId17"/>
    <p:sldId id="274" r:id="rId18"/>
    <p:sldId id="276" r:id="rId19"/>
    <p:sldId id="277" r:id="rId20"/>
    <p:sldId id="278" r:id="rId21"/>
    <p:sldId id="279" r:id="rId22"/>
    <p:sldId id="280" r:id="rId23"/>
    <p:sldId id="281" r:id="rId24"/>
    <p:sldId id="282" r:id="rId25"/>
    <p:sldId id="326" r:id="rId26"/>
    <p:sldId id="327" r:id="rId27"/>
    <p:sldId id="263" r:id="rId28"/>
    <p:sldId id="285" r:id="rId29"/>
    <p:sldId id="286" r:id="rId30"/>
    <p:sldId id="287" r:id="rId31"/>
    <p:sldId id="328" r:id="rId32"/>
    <p:sldId id="317" r:id="rId33"/>
    <p:sldId id="300" r:id="rId34"/>
    <p:sldId id="318" r:id="rId35"/>
    <p:sldId id="319" r:id="rId36"/>
    <p:sldId id="320" r:id="rId37"/>
    <p:sldId id="323" r:id="rId38"/>
    <p:sldId id="305" r:id="rId39"/>
    <p:sldId id="301" r:id="rId40"/>
    <p:sldId id="303" r:id="rId41"/>
    <p:sldId id="304" r:id="rId42"/>
    <p:sldId id="329" r:id="rId43"/>
    <p:sldId id="306" r:id="rId44"/>
    <p:sldId id="307" r:id="rId45"/>
    <p:sldId id="309" r:id="rId46"/>
    <p:sldId id="308" r:id="rId47"/>
    <p:sldId id="310" r:id="rId48"/>
    <p:sldId id="311" r:id="rId49"/>
    <p:sldId id="312" r:id="rId50"/>
    <p:sldId id="313" r:id="rId51"/>
    <p:sldId id="314" r:id="rId52"/>
    <p:sldId id="315" r:id="rId53"/>
    <p:sldId id="316" r:id="rId54"/>
    <p:sldId id="321" r:id="rId55"/>
    <p:sldId id="322" r:id="rId56"/>
    <p:sldId id="330" r:id="rId57"/>
    <p:sldId id="332" r:id="rId58"/>
    <p:sldId id="333" r:id="rId59"/>
    <p:sldId id="334" r:id="rId60"/>
    <p:sldId id="335" r:id="rId61"/>
    <p:sldId id="331" r:id="rId62"/>
    <p:sldId id="283" r:id="rId63"/>
    <p:sldId id="275"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FFB7"/>
    <a:srgbClr val="F9ED60"/>
    <a:srgbClr val="313131"/>
    <a:srgbClr val="1F1F1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87" autoAdjust="0"/>
    <p:restoredTop sz="79422" autoAdjust="0"/>
  </p:normalViewPr>
  <p:slideViewPr>
    <p:cSldViewPr snapToGrid="0">
      <p:cViewPr varScale="1">
        <p:scale>
          <a:sx n="92" d="100"/>
          <a:sy n="92" d="100"/>
        </p:scale>
        <p:origin x="570" y="96"/>
      </p:cViewPr>
      <p:guideLst/>
    </p:cSldViewPr>
  </p:slideViewPr>
  <p:notesTextViewPr>
    <p:cViewPr>
      <p:scale>
        <a:sx n="153" d="100"/>
        <a:sy n="153"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713A7-F23E-46F1-B826-1DF691B4257B}" type="datetimeFigureOut">
              <a:rPr lang="fr-FR" smtClean="0"/>
              <a:t>04/02/2025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F10A9-D453-42F9-B459-E7E0F4525D24}" type="slidenum">
              <a:rPr lang="fr-FR" smtClean="0"/>
              <a:t>‹N°›</a:t>
            </a:fld>
            <a:endParaRPr lang="fr-FR"/>
          </a:p>
        </p:txBody>
      </p:sp>
    </p:spTree>
    <p:extLst>
      <p:ext uri="{BB962C8B-B14F-4D97-AF65-F5344CB8AC3E}">
        <p14:creationId xmlns:p14="http://schemas.microsoft.com/office/powerpoint/2010/main" val="199549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Hello </a:t>
            </a:r>
            <a:r>
              <a:rPr lang="fr-FR" dirty="0" err="1"/>
              <a:t>everyone</a:t>
            </a:r>
            <a:r>
              <a:rPr lang="fr-FR" dirty="0"/>
              <a:t>, </a:t>
            </a:r>
            <a:r>
              <a:rPr lang="fr-FR" dirty="0" err="1"/>
              <a:t>my</a:t>
            </a:r>
            <a:r>
              <a:rPr lang="fr-FR" dirty="0"/>
              <a:t> </a:t>
            </a:r>
            <a:r>
              <a:rPr lang="fr-FR" dirty="0" err="1"/>
              <a:t>name</a:t>
            </a:r>
            <a:r>
              <a:rPr lang="fr-FR" dirty="0"/>
              <a:t> i Gabriel Nicouleau, </a:t>
            </a:r>
            <a:r>
              <a:rPr lang="fr-FR" dirty="0" err="1"/>
              <a:t>i’m</a:t>
            </a:r>
            <a:r>
              <a:rPr lang="fr-FR" dirty="0"/>
              <a:t> 34 </a:t>
            </a:r>
            <a:r>
              <a:rPr lang="fr-FR" dirty="0" err="1"/>
              <a:t>years</a:t>
            </a:r>
            <a:r>
              <a:rPr lang="fr-FR" dirty="0"/>
              <a:t> </a:t>
            </a:r>
            <a:r>
              <a:rPr lang="fr-FR" dirty="0" err="1"/>
              <a:t>old</a:t>
            </a:r>
            <a:r>
              <a:rPr lang="fr-FR" dirty="0"/>
              <a:t>.</a:t>
            </a:r>
            <a:r>
              <a:rPr lang="fr-FR" baseline="0" dirty="0"/>
              <a:t> </a:t>
            </a:r>
            <a:r>
              <a:rPr lang="fr-FR" baseline="0" dirty="0" err="1"/>
              <a:t>Today</a:t>
            </a:r>
            <a:r>
              <a:rPr lang="fr-FR" baseline="0" dirty="0"/>
              <a:t>, a</a:t>
            </a:r>
            <a:r>
              <a:rPr lang="fr-FR" dirty="0"/>
              <a:t>s part of </a:t>
            </a:r>
            <a:r>
              <a:rPr lang="fr-FR" dirty="0" err="1"/>
              <a:t>my</a:t>
            </a:r>
            <a:r>
              <a:rPr lang="fr-FR" baseline="0" dirty="0"/>
              <a:t> </a:t>
            </a:r>
            <a:r>
              <a:rPr lang="fr-FR" dirty="0" err="1"/>
              <a:t>red</a:t>
            </a:r>
            <a:r>
              <a:rPr lang="fr-FR" dirty="0"/>
              <a:t> thread </a:t>
            </a:r>
            <a:r>
              <a:rPr lang="fr-FR" dirty="0" err="1"/>
              <a:t>project</a:t>
            </a:r>
            <a:r>
              <a:rPr lang="fr-FR" dirty="0"/>
              <a:t>, </a:t>
            </a:r>
            <a:r>
              <a:rPr lang="fr-FR" dirty="0" err="1"/>
              <a:t>i’d</a:t>
            </a:r>
            <a:r>
              <a:rPr lang="fr-FR" dirty="0"/>
              <a:t> </a:t>
            </a:r>
            <a:r>
              <a:rPr lang="fr-FR" dirty="0" err="1"/>
              <a:t>like</a:t>
            </a:r>
            <a:r>
              <a:rPr lang="fr-FR" dirty="0"/>
              <a:t> to </a:t>
            </a:r>
            <a:r>
              <a:rPr lang="fr-FR" dirty="0" err="1"/>
              <a:t>present</a:t>
            </a:r>
            <a:r>
              <a:rPr lang="fr-FR" baseline="0" dirty="0"/>
              <a:t> </a:t>
            </a:r>
            <a:r>
              <a:rPr lang="fr-FR" baseline="0" dirty="0" err="1"/>
              <a:t>you</a:t>
            </a:r>
            <a:r>
              <a:rPr lang="fr-FR" dirty="0"/>
              <a:t> </a:t>
            </a:r>
            <a:r>
              <a:rPr lang="fr-FR" dirty="0" err="1"/>
              <a:t>my</a:t>
            </a:r>
            <a:r>
              <a:rPr lang="fr-FR" dirty="0"/>
              <a:t> </a:t>
            </a:r>
            <a:r>
              <a:rPr lang="fr-FR" dirty="0" err="1"/>
              <a:t>website</a:t>
            </a:r>
            <a:r>
              <a:rPr lang="fr-FR" dirty="0"/>
              <a:t> about </a:t>
            </a:r>
            <a:r>
              <a:rPr lang="fr-FR" dirty="0" err="1"/>
              <a:t>Fallout</a:t>
            </a:r>
            <a:r>
              <a:rPr lang="fr-FR" dirty="0"/>
              <a:t> 4</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a:t>
            </a:fld>
            <a:endParaRPr lang="fr-FR"/>
          </a:p>
        </p:txBody>
      </p:sp>
    </p:spTree>
    <p:extLst>
      <p:ext uri="{BB962C8B-B14F-4D97-AF65-F5344CB8AC3E}">
        <p14:creationId xmlns:p14="http://schemas.microsoft.com/office/powerpoint/2010/main" val="191011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les éléments liés à la conception de mon site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10</a:t>
            </a:fld>
            <a:endParaRPr lang="fr-FR"/>
          </a:p>
        </p:txBody>
      </p:sp>
    </p:spTree>
    <p:extLst>
      <p:ext uri="{BB962C8B-B14F-4D97-AF65-F5344CB8AC3E}">
        <p14:creationId xmlns:p14="http://schemas.microsoft.com/office/powerpoint/2010/main" val="915634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commence par le maquettage:</a:t>
            </a:r>
          </a:p>
          <a:p>
            <a:r>
              <a:rPr lang="fr-FR" dirty="0"/>
              <a:t>On voit sur le zoning que la structure des pages sera toujours la même:</a:t>
            </a:r>
          </a:p>
          <a:p>
            <a:r>
              <a:rPr lang="fr-FR" dirty="0"/>
              <a:t>Un header qui évoluera selon si on est connecté ou non</a:t>
            </a:r>
          </a:p>
          <a:p>
            <a:r>
              <a:rPr lang="fr-FR" baseline="0" dirty="0"/>
              <a:t>Un body qui sera différent selon la page et son contenu</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Et un</a:t>
            </a:r>
            <a:r>
              <a:rPr lang="fr-FR" baseline="0" dirty="0"/>
              <a:t> </a:t>
            </a:r>
            <a:r>
              <a:rPr lang="fr-FR" baseline="0" dirty="0" err="1"/>
              <a:t>footer</a:t>
            </a:r>
            <a:r>
              <a:rPr lang="fr-FR" baseline="0" dirty="0"/>
              <a:t> qui sera toujours le même</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11</a:t>
            </a:fld>
            <a:endParaRPr lang="fr-FR"/>
          </a:p>
        </p:txBody>
      </p:sp>
    </p:spTree>
    <p:extLst>
      <p:ext uri="{BB962C8B-B14F-4D97-AF65-F5344CB8AC3E}">
        <p14:creationId xmlns:p14="http://schemas.microsoft.com/office/powerpoint/2010/main" val="1752577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a:t>
            </a:r>
            <a:r>
              <a:rPr lang="fr-FR" baseline="0" dirty="0"/>
              <a:t> vous présente, maintenant, les mêmes éléments en </a:t>
            </a:r>
            <a:r>
              <a:rPr lang="fr-FR" dirty="0"/>
              <a:t>wireframe afin que vous puissiez mieux vous rendre compte des différents éléments</a:t>
            </a:r>
            <a:r>
              <a:rPr lang="fr-FR" baseline="0" dirty="0"/>
              <a:t> constituant le zoning.</a:t>
            </a:r>
          </a:p>
          <a:p>
            <a:r>
              <a:rPr lang="fr-FR" baseline="0" dirty="0"/>
              <a:t>Le header sera constitué d’un logo en son centre, d’un fil </a:t>
            </a:r>
            <a:r>
              <a:rPr lang="fr-FR" baseline="0" dirty="0" err="1"/>
              <a:t>d’ariane</a:t>
            </a:r>
            <a:r>
              <a:rPr lang="fr-FR" baseline="0" dirty="0"/>
              <a:t> en bas à gauche et d’une div contenant un ou plusieurs bouton selon si l’on est connecté ou non.</a:t>
            </a:r>
          </a:p>
          <a:p>
            <a:r>
              <a:rPr lang="fr-FR" baseline="0" dirty="0"/>
              <a:t>Le body de ma page d’accueil sera constitué d’une barre de navigation, d’un à propos sur l’utilisation du site ainsi que d’une zone de recherche. </a:t>
            </a:r>
          </a:p>
          <a:p>
            <a:r>
              <a:rPr lang="fr-FR" baseline="0" dirty="0"/>
              <a:t>La zone de recherche est composée d’une barre de recherche et de bouton de filtres avec une liste déroulante intégrée.</a:t>
            </a:r>
          </a:p>
          <a:p>
            <a:r>
              <a:rPr lang="fr-FR" baseline="0" dirty="0"/>
              <a:t>Vous constatés également que la disposition de la barre de navigation évolue quand l’on passe en version mobile pour basculer sur le coté et ainsi facilité l’expérience utilisateur.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12</a:t>
            </a:fld>
            <a:endParaRPr lang="fr-FR"/>
          </a:p>
        </p:txBody>
      </p:sp>
    </p:spTree>
    <p:extLst>
      <p:ext uri="{BB962C8B-B14F-4D97-AF65-F5344CB8AC3E}">
        <p14:creationId xmlns:p14="http://schemas.microsoft.com/office/powerpoint/2010/main" val="3949030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a:t>
            </a:r>
            <a:r>
              <a:rPr lang="fr-FR" baseline="0" dirty="0"/>
              <a:t> vous présente, maintenant, Les éléments constitutifs du style </a:t>
            </a:r>
            <a:r>
              <a:rPr lang="fr-FR" baseline="0" dirty="0" err="1"/>
              <a:t>tiles</a:t>
            </a:r>
            <a:r>
              <a:rPr lang="fr-FR" baseline="0" dirty="0"/>
              <a:t> qui vous présente ce à quoi on doit s’attendre en terme de charte graphique pour le site. Je vous affiche également les codes hexadécimales des couleurs utilisées. Elles ont été vérifiées avec l’extension de chrome </a:t>
            </a:r>
            <a:r>
              <a:rPr lang="fr-FR" baseline="0" dirty="0" err="1"/>
              <a:t>colorblindly</a:t>
            </a:r>
            <a:r>
              <a:rPr lang="fr-FR" baseline="0" dirty="0"/>
              <a:t> afin de s’assurer que les personnes daltoniennes ne rencontreront aucune difficulté en utilisant le site, tout en correspondant à la direction artistique choisie qui se veux proche de l’univers du jeu en conservant des couleurs rappelant la mascotte du bip-boy.</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13</a:t>
            </a:fld>
            <a:endParaRPr lang="fr-FR"/>
          </a:p>
        </p:txBody>
      </p:sp>
    </p:spTree>
    <p:extLst>
      <p:ext uri="{BB962C8B-B14F-4D97-AF65-F5344CB8AC3E}">
        <p14:creationId xmlns:p14="http://schemas.microsoft.com/office/powerpoint/2010/main" val="940633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a:t>
            </a:r>
            <a:r>
              <a:rPr lang="fr-FR" baseline="0" dirty="0"/>
              <a:t> maintenant</a:t>
            </a:r>
            <a:r>
              <a:rPr lang="fr-FR" dirty="0"/>
              <a:t> les deux version du site en </a:t>
            </a:r>
            <a:r>
              <a:rPr lang="fr-FR" dirty="0" err="1"/>
              <a:t>mockup</a:t>
            </a:r>
            <a:r>
              <a:rPr lang="fr-FR" dirty="0"/>
              <a:t>. On</a:t>
            </a:r>
            <a:r>
              <a:rPr lang="fr-FR" baseline="0" dirty="0"/>
              <a:t> y distingue le résultat final attendu avec l’intégration de la charte graphique ainsi que du</a:t>
            </a:r>
            <a:r>
              <a:rPr lang="fr-FR" dirty="0"/>
              <a:t> le logo,</a:t>
            </a:r>
            <a:r>
              <a:rPr lang="fr-FR" baseline="0" dirty="0"/>
              <a:t> les couleurs maintenant placées, nous avons une idée beaucoup plus précise du rendu final.</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14</a:t>
            </a:fld>
            <a:endParaRPr lang="fr-FR"/>
          </a:p>
        </p:txBody>
      </p:sp>
    </p:spTree>
    <p:extLst>
      <p:ext uri="{BB962C8B-B14F-4D97-AF65-F5344CB8AC3E}">
        <p14:creationId xmlns:p14="http://schemas.microsoft.com/office/powerpoint/2010/main" val="741728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Le MCD du site final, vous donnant ainsi d’une idée plus précise des différentes tables présentes en base de données.</a:t>
            </a:r>
          </a:p>
          <a:p>
            <a:r>
              <a:rPr lang="fr-FR" dirty="0"/>
              <a:t>Nous avons donc des armes et des équipements liés à une table type ainsi qu’à une table article leur permettant d’être consultés par un visiteur et pouvant être ajouté à une liste par un utilisateur connecté. </a:t>
            </a:r>
          </a:p>
          <a:p>
            <a:r>
              <a:rPr lang="fr-FR" dirty="0"/>
              <a:t>Vous remarquerez, si vous êtes attentifs, que les armes et équipements ont une relation de type 1 avec l’article qui les traite: il n’y a qu’un seul article par équipement ou par arme. Il m’a donc fallu faire attention dans le MLD à ne pas faire d’erreur grossière qui compliquerai par la suite la création de ces dit articles.</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15</a:t>
            </a:fld>
            <a:endParaRPr lang="fr-FR"/>
          </a:p>
        </p:txBody>
      </p:sp>
    </p:spTree>
    <p:extLst>
      <p:ext uri="{BB962C8B-B14F-4D97-AF65-F5344CB8AC3E}">
        <p14:creationId xmlns:p14="http://schemas.microsoft.com/office/powerpoint/2010/main" val="1609684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Vous voyez à présent le MLD qui va vous donner une idée plus précise des liens entre ces différentes tables et des choix qui ont été pris </a:t>
            </a:r>
            <a:r>
              <a:rPr lang="fr-FR" dirty="0" err="1"/>
              <a:t>concerants</a:t>
            </a:r>
            <a:r>
              <a:rPr lang="fr-FR" dirty="0"/>
              <a:t> les problématiques soulevées lors de la présentation du MCD:</a:t>
            </a:r>
          </a:p>
          <a:p>
            <a:r>
              <a:rPr lang="fr-FR" dirty="0"/>
              <a:t>Les armes et équipements ont donc une clé étrangère liée à l’article dont ils dépendent et non l’inverse afin d’éviter que ce ne soit l’article qui dépende de la création des armes et équipements car celui-ci ne peux en décrire qu’un seul à la fois et j’aimerai, dans la logique,  que l’on crée obligatoirement un article, qui constitue le cœur du site, avant de pouvoir lui lier une arme ou un équipement, ces tables ne servant essentiellement qu’à la recherche d’articles par les utilisateurs lors de leur navigation. On y voit également l’apparition d’une table d’association </a:t>
            </a:r>
            <a:r>
              <a:rPr lang="fr-FR" dirty="0" err="1"/>
              <a:t>article_liste</a:t>
            </a:r>
            <a:r>
              <a:rPr lang="fr-FR" dirty="0"/>
              <a:t> permettant de lier les articles aux listes des utilisateurs connectés. En conséquence, la table Liste détiendra une clé étrangère la liant à la table utilisateur car il faut avoir créé un compte utilisateur afin de se créer une liste.</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16</a:t>
            </a:fld>
            <a:endParaRPr lang="fr-FR"/>
          </a:p>
        </p:txBody>
      </p:sp>
    </p:spTree>
    <p:extLst>
      <p:ext uri="{BB962C8B-B14F-4D97-AF65-F5344CB8AC3E}">
        <p14:creationId xmlns:p14="http://schemas.microsoft.com/office/powerpoint/2010/main" val="412804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le diagramme d’utilisation. Il est composé de deux</a:t>
            </a:r>
            <a:r>
              <a:rPr lang="fr-FR" baseline="0" dirty="0"/>
              <a:t> interface: une principale, un back office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17</a:t>
            </a:fld>
            <a:endParaRPr lang="fr-FR"/>
          </a:p>
        </p:txBody>
      </p:sp>
    </p:spTree>
    <p:extLst>
      <p:ext uri="{BB962C8B-B14F-4D97-AF65-F5344CB8AC3E}">
        <p14:creationId xmlns:p14="http://schemas.microsoft.com/office/powerpoint/2010/main" val="296122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Coté</a:t>
            </a:r>
            <a:r>
              <a:rPr lang="fr-FR" baseline="0" dirty="0"/>
              <a:t> interface principale, nous allons avoir deux acteurs: un visiteur et un utilisateur avec des éléments communs à ces deux acteurs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18</a:t>
            </a:fld>
            <a:endParaRPr lang="fr-FR"/>
          </a:p>
        </p:txBody>
      </p:sp>
    </p:spTree>
    <p:extLst>
      <p:ext uri="{BB962C8B-B14F-4D97-AF65-F5344CB8AC3E}">
        <p14:creationId xmlns:p14="http://schemas.microsoft.com/office/powerpoint/2010/main" val="619678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a:t>
            </a:r>
            <a:r>
              <a:rPr lang="fr-FR" baseline="0" dirty="0"/>
              <a:t> visiteur peux se connecter créer un compte et demander son mot de passe et , en commun avec l’utilisateur , contacter les administrateurs et naviguer librement sur le site. De plus, ils ont tous les deux la possibilité d’activer ou de désactiver le </a:t>
            </a:r>
            <a:r>
              <a:rPr lang="fr-FR" baseline="0" dirty="0" err="1"/>
              <a:t>darkmode</a:t>
            </a:r>
            <a:r>
              <a:rPr lang="fr-FR" baseline="0" dirty="0"/>
              <a:t> sur les pages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19</a:t>
            </a:fld>
            <a:endParaRPr lang="fr-FR"/>
          </a:p>
        </p:txBody>
      </p:sp>
    </p:spTree>
    <p:extLst>
      <p:ext uri="{BB962C8B-B14F-4D97-AF65-F5344CB8AC3E}">
        <p14:creationId xmlns:p14="http://schemas.microsoft.com/office/powerpoint/2010/main" val="3767829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 will start by presenting the context with its general terms, the objectives of the project, the means used and the constraints. I will continue with the tree structure, the mockup and the use-case. Then I will present the front-end with the results obtained and the functionality that I would like to present to you. Subsequently, I will present the Back-end with the general organization of the files, the functionality presented and details on the different files. Finally, I will show you what has been set up at the site optimization level before concluding my presentation. And now, everyone, </a:t>
            </a:r>
            <a:r>
              <a:rPr lang="fr-FR" dirty="0"/>
              <a:t>if </a:t>
            </a:r>
            <a:r>
              <a:rPr lang="fr-FR" dirty="0" err="1"/>
              <a:t>you</a:t>
            </a:r>
            <a:r>
              <a:rPr lang="fr-FR" dirty="0"/>
              <a:t> </a:t>
            </a:r>
            <a:r>
              <a:rPr lang="fr-FR" dirty="0" err="1"/>
              <a:t>allow</a:t>
            </a:r>
            <a:r>
              <a:rPr lang="fr-FR" dirty="0"/>
              <a:t> me,</a:t>
            </a:r>
            <a:r>
              <a:rPr lang="en-US" dirty="0"/>
              <a:t> I will continue my presentation in French.</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a:t>
            </a:fld>
            <a:endParaRPr lang="fr-FR"/>
          </a:p>
        </p:txBody>
      </p:sp>
    </p:spTree>
    <p:extLst>
      <p:ext uri="{BB962C8B-B14F-4D97-AF65-F5344CB8AC3E}">
        <p14:creationId xmlns:p14="http://schemas.microsoft.com/office/powerpoint/2010/main" val="3313535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L’utilisateur, de son coté, peux accéder à une liste de favoris qui lui est propre, la parcourir et la modifier ainsi qu’accéder à son profil, modifier ses information et se déconnecter.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20</a:t>
            </a:fld>
            <a:endParaRPr lang="fr-FR"/>
          </a:p>
        </p:txBody>
      </p:sp>
    </p:spTree>
    <p:extLst>
      <p:ext uri="{BB962C8B-B14F-4D97-AF65-F5344CB8AC3E}">
        <p14:creationId xmlns:p14="http://schemas.microsoft.com/office/powerpoint/2010/main" val="2394516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À</a:t>
            </a:r>
            <a:r>
              <a:rPr lang="fr-FR" baseline="0" dirty="0"/>
              <a:t> présent je vais vous présenter l’interface Back-office avec ses deux acteurs: le visiteur et l’administrateur.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21</a:t>
            </a:fld>
            <a:endParaRPr lang="fr-FR"/>
          </a:p>
        </p:txBody>
      </p:sp>
    </p:spTree>
    <p:extLst>
      <p:ext uri="{BB962C8B-B14F-4D97-AF65-F5344CB8AC3E}">
        <p14:creationId xmlns:p14="http://schemas.microsoft.com/office/powerpoint/2010/main" val="354913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a:t>
            </a:r>
            <a:r>
              <a:rPr lang="fr-FR" baseline="0" dirty="0"/>
              <a:t> visiteur peux uniquement se connecter et demander son mot de passe, la g</a:t>
            </a:r>
            <a:r>
              <a:rPr lang="fr-FR" dirty="0"/>
              <a:t>estion des</a:t>
            </a:r>
            <a:r>
              <a:rPr lang="fr-FR" baseline="0" dirty="0"/>
              <a:t> utilisateurs est quand à elle réservée à l’administrateur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22</a:t>
            </a:fld>
            <a:endParaRPr lang="fr-FR"/>
          </a:p>
        </p:txBody>
      </p:sp>
    </p:spTree>
    <p:extLst>
      <p:ext uri="{BB962C8B-B14F-4D97-AF65-F5344CB8AC3E}">
        <p14:creationId xmlns:p14="http://schemas.microsoft.com/office/powerpoint/2010/main" val="999096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a:t>
            </a:r>
            <a:r>
              <a:rPr lang="fr-FR" baseline="0" dirty="0"/>
              <a:t> peux également gérer les pages d’articles concernant les objets uniques du jeu et gérer les rubriques associées à ses pages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23</a:t>
            </a:fld>
            <a:endParaRPr lang="fr-FR"/>
          </a:p>
        </p:txBody>
      </p:sp>
    </p:spTree>
    <p:extLst>
      <p:ext uri="{BB962C8B-B14F-4D97-AF65-F5344CB8AC3E}">
        <p14:creationId xmlns:p14="http://schemas.microsoft.com/office/powerpoint/2010/main" val="72159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a:t>
            </a:r>
            <a:r>
              <a:rPr lang="fr-FR" baseline="0" dirty="0"/>
              <a:t> pourra également gérer les filtres ainsi que les mots-clés associés aux pages articles, ce qui lui permet d’ajouter du contenu au site afin de le maintenir à jour.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24</a:t>
            </a:fld>
            <a:endParaRPr lang="fr-FR"/>
          </a:p>
        </p:txBody>
      </p:sp>
    </p:spTree>
    <p:extLst>
      <p:ext uri="{BB962C8B-B14F-4D97-AF65-F5344CB8AC3E}">
        <p14:creationId xmlns:p14="http://schemas.microsoft.com/office/powerpoint/2010/main" val="2744156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vous présenter, à présent le diagramme de classe correspondant au site, tel qu’il est à l’heure actuelle de l’avancement du projet.</a:t>
            </a:r>
          </a:p>
          <a:p>
            <a:r>
              <a:rPr lang="fr-FR" dirty="0"/>
              <a:t>On peux donc voir, dans un premier temps, comment fonctionne le système de connexion au site:</a:t>
            </a:r>
          </a:p>
          <a:p>
            <a:r>
              <a:rPr lang="fr-FR" dirty="0"/>
              <a:t>Nous avons donc la classe </a:t>
            </a:r>
            <a:r>
              <a:rPr lang="fr-FR" dirty="0" err="1"/>
              <a:t>modelUser</a:t>
            </a:r>
            <a:r>
              <a:rPr lang="fr-FR" dirty="0"/>
              <a:t>  qui encapsule les informations sur les utilisateurs et facilite les interactions avec la base de données pour récupérer ou modifier les informations.</a:t>
            </a:r>
          </a:p>
          <a:p>
            <a:r>
              <a:rPr lang="fr-FR" dirty="0"/>
              <a:t>Nous avons ensuite la Classe </a:t>
            </a:r>
            <a:r>
              <a:rPr lang="fr-FR" dirty="0" err="1"/>
              <a:t>ManagerUser</a:t>
            </a:r>
            <a:r>
              <a:rPr lang="fr-FR" dirty="0"/>
              <a:t>, responsable de la gestion des opérations Read et </a:t>
            </a:r>
            <a:r>
              <a:rPr lang="fr-FR" dirty="0" err="1"/>
              <a:t>Create</a:t>
            </a:r>
            <a:r>
              <a:rPr lang="fr-FR" dirty="0"/>
              <a:t> sur les utilisateurs dans la base de données.</a:t>
            </a:r>
          </a:p>
          <a:p>
            <a:r>
              <a:rPr lang="fr-FR" dirty="0"/>
              <a:t>La classe BDD qui gère la connexion à la base de données, permettant ainsi aux autres classes d'interagir avec celle-ci de manière sécurisée et efficace.</a:t>
            </a:r>
          </a:p>
          <a:p>
            <a:r>
              <a:rPr lang="fr-FR" dirty="0"/>
              <a:t>Nous avons </a:t>
            </a:r>
            <a:r>
              <a:rPr lang="fr-FR" dirty="0" err="1"/>
              <a:t>egalement</a:t>
            </a:r>
            <a:r>
              <a:rPr lang="fr-FR" dirty="0"/>
              <a:t> la classe </a:t>
            </a:r>
            <a:r>
              <a:rPr lang="fr-FR" dirty="0" err="1"/>
              <a:t>ViewConnexion</a:t>
            </a:r>
            <a:r>
              <a:rPr lang="fr-FR" dirty="0"/>
              <a:t> qui va gérer le rendu de la vue de la page de connexion, Elle va afficher les messages et les formulaires nécessaires pour que l'utilisateur puisse se connecter ou s'inscrire.</a:t>
            </a:r>
          </a:p>
          <a:p>
            <a:r>
              <a:rPr lang="fr-FR" dirty="0"/>
              <a:t>Enfin, nous avons la classe </a:t>
            </a:r>
            <a:r>
              <a:rPr lang="fr-FR" dirty="0" err="1"/>
              <a:t>ControllerConnexion</a:t>
            </a:r>
            <a:r>
              <a:rPr lang="fr-FR" dirty="0"/>
              <a:t> gère la logique liée à la connexion et à l'inscription des utilisateurs. Elle va donc orchestre les interactions entre les vues et le modèle d'utilisateur.</a:t>
            </a:r>
          </a:p>
          <a:p>
            <a:r>
              <a:rPr lang="fr-FR" dirty="0"/>
              <a:t>Elle contient une fonction intéressante: </a:t>
            </a:r>
            <a:r>
              <a:rPr lang="fr-FR" dirty="0" err="1"/>
              <a:t>logInUser</a:t>
            </a:r>
            <a:r>
              <a:rPr lang="fr-FR" dirty="0"/>
              <a:t>(). C’est elle qui va permettre à un utilisateur enregistré en BDD de se connecter à une session en rentrant son adresse email et son mot de passe.</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25</a:t>
            </a:fld>
            <a:endParaRPr lang="fr-FR"/>
          </a:p>
        </p:txBody>
      </p:sp>
    </p:spTree>
    <p:extLst>
      <p:ext uri="{BB962C8B-B14F-4D97-AF65-F5344CB8AC3E}">
        <p14:creationId xmlns:p14="http://schemas.microsoft.com/office/powerpoint/2010/main" val="964374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allons à présent voir le reste de ce diagramme de classe.</a:t>
            </a:r>
          </a:p>
          <a:p>
            <a:r>
              <a:rPr lang="fr-FR" dirty="0"/>
              <a:t> On peux constater que de la même manière que pour </a:t>
            </a:r>
            <a:r>
              <a:rPr lang="fr-FR" dirty="0" err="1"/>
              <a:t>viewConnexion</a:t>
            </a:r>
            <a:r>
              <a:rPr lang="fr-FR" dirty="0"/>
              <a:t> et </a:t>
            </a:r>
            <a:r>
              <a:rPr lang="fr-FR" dirty="0" err="1"/>
              <a:t>controllerConnexion</a:t>
            </a:r>
            <a:r>
              <a:rPr lang="fr-FR" dirty="0"/>
              <a:t>, les différents </a:t>
            </a:r>
            <a:r>
              <a:rPr lang="fr-FR" dirty="0" err="1"/>
              <a:t>controllers</a:t>
            </a:r>
            <a:r>
              <a:rPr lang="fr-FR" dirty="0"/>
              <a:t> sont responsables de gérer les instances des vues et de les rendre en utilisant les méthodes </a:t>
            </a:r>
            <a:r>
              <a:rPr lang="fr-FR" dirty="0" err="1"/>
              <a:t>render</a:t>
            </a:r>
            <a:r>
              <a:rPr lang="fr-FR" dirty="0"/>
              <a:t>. Permettant ainsi de séparer la logique de présentation de la logique métier et facilitant la gestion et la maintenance du code. Il est également à noter que </a:t>
            </a:r>
            <a:r>
              <a:rPr lang="fr-FR" dirty="0" err="1"/>
              <a:t>ViewHeader</a:t>
            </a:r>
            <a:r>
              <a:rPr lang="fr-FR" dirty="0"/>
              <a:t> est </a:t>
            </a:r>
            <a:r>
              <a:rPr lang="fr-FR" dirty="0" err="1"/>
              <a:t>controllée</a:t>
            </a:r>
            <a:r>
              <a:rPr lang="fr-FR" dirty="0"/>
              <a:t> par une condition If dans son </a:t>
            </a:r>
            <a:r>
              <a:rPr lang="fr-FR" dirty="0" err="1"/>
              <a:t>controller</a:t>
            </a:r>
            <a:r>
              <a:rPr lang="fr-FR" dirty="0"/>
              <a:t> (qui lui-même ne constitue pas une classe et donc n’apparait pas sur ce diagramme) cette condition permet d’afficher le contenu d’une div située dans le header en fonction de si une session est ouverte ou non, donnant ainsi accès au bouton de déconnexion et </a:t>
            </a:r>
            <a:r>
              <a:rPr lang="fr-FR" dirty="0" err="1"/>
              <a:t>celuis</a:t>
            </a:r>
            <a:r>
              <a:rPr lang="fr-FR" dirty="0"/>
              <a:t> d’accès à la page de profil.</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26</a:t>
            </a:fld>
            <a:endParaRPr lang="fr-FR"/>
          </a:p>
        </p:txBody>
      </p:sp>
    </p:spTree>
    <p:extLst>
      <p:ext uri="{BB962C8B-B14F-4D97-AF65-F5344CB8AC3E}">
        <p14:creationId xmlns:p14="http://schemas.microsoft.com/office/powerpoint/2010/main" val="4170044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mon</a:t>
            </a:r>
            <a:r>
              <a:rPr lang="fr-FR" baseline="0" dirty="0"/>
              <a:t> arborescence.</a:t>
            </a:r>
          </a:p>
          <a:p>
            <a:r>
              <a:rPr lang="fr-FR" dirty="0"/>
              <a:t>1-</a:t>
            </a:r>
            <a:r>
              <a:rPr lang="fr-FR" baseline="0" dirty="0"/>
              <a:t> partie navigation avec la possibilité de rechercher un objet par catégories et sous-catégories ou de le taper directement dans la barre de recherche avant d’accéder à la page de l’objet en question</a:t>
            </a:r>
          </a:p>
          <a:p>
            <a:r>
              <a:rPr lang="fr-FR" baseline="0" dirty="0"/>
              <a:t>2- Partie connexion/inscription permettant au visiteur de créer un compte ou se connecter afin d’accéder à sa liste de favoris</a:t>
            </a:r>
          </a:p>
          <a:p>
            <a:r>
              <a:rPr lang="fr-FR" baseline="0" dirty="0"/>
              <a:t>3- Partie contact afin de permettre aux utilisateurs de contacter les administrateurs du site en cas de besoin.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27</a:t>
            </a:fld>
            <a:endParaRPr lang="fr-FR"/>
          </a:p>
        </p:txBody>
      </p:sp>
    </p:spTree>
    <p:extLst>
      <p:ext uri="{BB962C8B-B14F-4D97-AF65-F5344CB8AC3E}">
        <p14:creationId xmlns:p14="http://schemas.microsoft.com/office/powerpoint/2010/main" val="2080174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la partie front-end</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28</a:t>
            </a:fld>
            <a:endParaRPr lang="fr-FR"/>
          </a:p>
        </p:txBody>
      </p:sp>
    </p:spTree>
    <p:extLst>
      <p:ext uri="{BB962C8B-B14F-4D97-AF65-F5344CB8AC3E}">
        <p14:creationId xmlns:p14="http://schemas.microsoft.com/office/powerpoint/2010/main" val="1637622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a:t>
            </a:r>
            <a:r>
              <a:rPr lang="fr-FR" baseline="0" dirty="0"/>
              <a:t> peux constater que le résultat de la version PC est conforme au maquettage, de petits éléments ont été modifiés, notamment pour s’adapter aux évolutions du projet ou répondre à des besoin d’accessibilité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29</a:t>
            </a:fld>
            <a:endParaRPr lang="fr-FR"/>
          </a:p>
        </p:txBody>
      </p:sp>
    </p:spTree>
    <p:extLst>
      <p:ext uri="{BB962C8B-B14F-4D97-AF65-F5344CB8AC3E}">
        <p14:creationId xmlns:p14="http://schemas.microsoft.com/office/powerpoint/2010/main" val="917058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Fallout4 est un Jeu</a:t>
            </a:r>
            <a:r>
              <a:rPr lang="fr-FR" baseline="0" dirty="0"/>
              <a:t> vidéo RPG développé par le studio Bethesda </a:t>
            </a:r>
            <a:r>
              <a:rPr lang="fr-FR" baseline="0" dirty="0" err="1"/>
              <a:t>Softworks</a:t>
            </a:r>
            <a:r>
              <a:rPr lang="fr-FR" baseline="0" dirty="0"/>
              <a:t>. C’est le 5eme opus de la série, il est disponible sur PC, PS4, PS5, Xbox one et Xbox </a:t>
            </a:r>
            <a:r>
              <a:rPr lang="fr-FR" baseline="0" dirty="0" err="1"/>
              <a:t>series</a:t>
            </a:r>
            <a:r>
              <a:rPr lang="fr-FR" baseline="0" dirty="0"/>
              <a:t>. Ce jeu a 10 ans cette année, mais a regagné en popularité l’an dernier notamment grâce à la sortie de la série télévisée </a:t>
            </a:r>
            <a:r>
              <a:rPr lang="fr-FR" baseline="0" dirty="0" err="1"/>
              <a:t>Fallout</a:t>
            </a:r>
            <a:r>
              <a:rPr lang="fr-FR" baseline="0" dirty="0"/>
              <a:t> sur la plateforme Amazon Prime.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a:t>
            </a:fld>
            <a:endParaRPr lang="fr-FR"/>
          </a:p>
        </p:txBody>
      </p:sp>
    </p:spTree>
    <p:extLst>
      <p:ext uri="{BB962C8B-B14F-4D97-AF65-F5344CB8AC3E}">
        <p14:creationId xmlns:p14="http://schemas.microsoft.com/office/powerpoint/2010/main" val="2177165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a:t>
            </a:r>
            <a:r>
              <a:rPr lang="fr-FR" baseline="0" dirty="0"/>
              <a:t> terme de responsive, sur la version tablette, la barre de navigation bascule sur le coté et le contenu de la page est redimensionnée en conséquence. J’ai laissé volontairement un espace sous la barre de navigation car celle-ci est configurée en </a:t>
            </a:r>
            <a:r>
              <a:rPr lang="fr-FR" baseline="0" dirty="0" err="1"/>
              <a:t>sticky</a:t>
            </a:r>
            <a:r>
              <a:rPr lang="fr-FR" baseline="0" dirty="0"/>
              <a:t> afin de rester disponible sans masquer le contenu de la page lorsque l’on scroll vers le bas.</a:t>
            </a:r>
          </a:p>
          <a:p>
            <a:r>
              <a:rPr lang="fr-FR" baseline="0" dirty="0"/>
              <a:t>Sur la version mobile, les éléments du header ont été redimensionnés, le format des textes a été réduit et les boutons de filtres ont été disposés l’un sous l’autre afin de maintenir un affichage cohérent et agréable.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30</a:t>
            </a:fld>
            <a:endParaRPr lang="fr-FR"/>
          </a:p>
        </p:txBody>
      </p:sp>
    </p:spTree>
    <p:extLst>
      <p:ext uri="{BB962C8B-B14F-4D97-AF65-F5344CB8AC3E}">
        <p14:creationId xmlns:p14="http://schemas.microsoft.com/office/powerpoint/2010/main" val="3709723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peux ainsi voir que dans le code CSS, j’ai utilisé des règles media afin de gérer les différences d’affichages en fonction du format des écrans.</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31</a:t>
            </a:fld>
            <a:endParaRPr lang="fr-FR"/>
          </a:p>
        </p:txBody>
      </p:sp>
    </p:spTree>
    <p:extLst>
      <p:ext uri="{BB962C8B-B14F-4D97-AF65-F5344CB8AC3E}">
        <p14:creationId xmlns:p14="http://schemas.microsoft.com/office/powerpoint/2010/main" val="1903431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a:t>
            </a:r>
            <a:r>
              <a:rPr lang="fr-FR" baseline="0" dirty="0"/>
              <a:t> vais maintenant vous présenter ma fonctionnalité Front-end, à savoir, la mise en place d’un </a:t>
            </a:r>
            <a:r>
              <a:rPr lang="fr-FR" baseline="0" dirty="0" err="1"/>
              <a:t>darkmode</a:t>
            </a:r>
            <a:r>
              <a:rPr lang="fr-FR" baseline="0" dirty="0"/>
              <a:t> sur le site. Cette fonctionnalité a pour origine un oral précédent où une idée m’a été soumise: le fait d’inclure un affichage alternatif du site qui ressemblerai à celui du bip-boy. </a:t>
            </a:r>
          </a:p>
          <a:p>
            <a:r>
              <a:rPr lang="fr-FR" baseline="0" dirty="0"/>
              <a:t>On y accède en appuyant sur le bouton dédié en haut à gauche du header.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32</a:t>
            </a:fld>
            <a:endParaRPr lang="fr-FR"/>
          </a:p>
        </p:txBody>
      </p:sp>
    </p:spTree>
    <p:extLst>
      <p:ext uri="{BB962C8B-B14F-4D97-AF65-F5344CB8AC3E}">
        <p14:creationId xmlns:p14="http://schemas.microsoft.com/office/powerpoint/2010/main" val="74175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Vous voyez donc ce que ça donne lorsque l’on l’active. Le bip-boy, c’est un élément de l’univers du jeu, un petit ordinateur portatif que porte le personnage principale, avec un affichage très sommaire rappelant un terminal de commandes et servant de menu d’inventaire au joueur sur le jeu. Ça m’a semblé une excellente idée car tous les joueurs connaissent cette charte graphique, ayant passé énormément de temps dans leur inventaire. J’ai donc décidé de l’utiliser. En recliquant sur l’icone en haut à gauche, on rebascule à tout moment sur l’affichage par défaut du site.</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33</a:t>
            </a:fld>
            <a:endParaRPr lang="fr-FR"/>
          </a:p>
        </p:txBody>
      </p:sp>
    </p:spTree>
    <p:extLst>
      <p:ext uri="{BB962C8B-B14F-4D97-AF65-F5344CB8AC3E}">
        <p14:creationId xmlns:p14="http://schemas.microsoft.com/office/powerpoint/2010/main" val="995504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a:t>
            </a:r>
            <a:r>
              <a:rPr lang="fr-FR" baseline="0" dirty="0"/>
              <a:t> mettre en place cette fonctionnalité, j’ai d’abord commencé par créer une classe </a:t>
            </a:r>
            <a:r>
              <a:rPr lang="fr-FR" baseline="0" dirty="0" err="1"/>
              <a:t>darkmode</a:t>
            </a:r>
            <a:r>
              <a:rPr lang="fr-FR" baseline="0" dirty="0"/>
              <a:t> dans mon CSS à laquelle j’ai associé toutes les modifications des éléments html nécessaires pour l’affichage du </a:t>
            </a:r>
            <a:r>
              <a:rPr lang="fr-FR" baseline="0" dirty="0" err="1"/>
              <a:t>darkmode</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34</a:t>
            </a:fld>
            <a:endParaRPr lang="fr-FR"/>
          </a:p>
        </p:txBody>
      </p:sp>
    </p:spTree>
    <p:extLst>
      <p:ext uri="{BB962C8B-B14F-4D97-AF65-F5344CB8AC3E}">
        <p14:creationId xmlns:p14="http://schemas.microsoft.com/office/powerpoint/2010/main" val="405896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a:t>
            </a:r>
            <a:r>
              <a:rPr lang="fr-FR" baseline="0" dirty="0"/>
              <a:t> la suite, dans Mon JavaScript, j’ai créé deux fonctions, la première pour basculer les éléments du </a:t>
            </a:r>
            <a:r>
              <a:rPr lang="fr-FR" baseline="0" dirty="0" err="1"/>
              <a:t>darkmode</a:t>
            </a:r>
            <a:r>
              <a:rPr lang="fr-FR" baseline="0" dirty="0"/>
              <a:t> ou du </a:t>
            </a:r>
            <a:r>
              <a:rPr lang="fr-FR" baseline="0" dirty="0" err="1"/>
              <a:t>lightmode</a:t>
            </a:r>
            <a:r>
              <a:rPr lang="fr-FR" baseline="0" dirty="0"/>
              <a:t> selon si la classe </a:t>
            </a:r>
            <a:r>
              <a:rPr lang="fr-FR" baseline="0" dirty="0" err="1"/>
              <a:t>darkmode</a:t>
            </a:r>
            <a:r>
              <a:rPr lang="fr-FR" baseline="0" dirty="0"/>
              <a:t> créée en CSS est utilisée ou non sur le contenu de la page.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35</a:t>
            </a:fld>
            <a:endParaRPr lang="fr-FR"/>
          </a:p>
        </p:txBody>
      </p:sp>
    </p:spTree>
    <p:extLst>
      <p:ext uri="{BB962C8B-B14F-4D97-AF65-F5344CB8AC3E}">
        <p14:creationId xmlns:p14="http://schemas.microsoft.com/office/powerpoint/2010/main" val="900712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a:t>
            </a:r>
            <a:r>
              <a:rPr lang="fr-FR" baseline="0" dirty="0"/>
              <a:t> seconde pour mémoriser dans le local </a:t>
            </a:r>
            <a:r>
              <a:rPr lang="fr-FR" baseline="0" dirty="0" err="1"/>
              <a:t>storage</a:t>
            </a:r>
            <a:r>
              <a:rPr lang="fr-FR" baseline="0" dirty="0"/>
              <a:t> l’utilisation de la classe </a:t>
            </a:r>
            <a:r>
              <a:rPr lang="fr-FR" baseline="0" dirty="0" err="1"/>
              <a:t>darkMode</a:t>
            </a:r>
            <a:r>
              <a:rPr lang="fr-FR" baseline="0" dirty="0"/>
              <a:t> ou de l’affichage par défaut du site et des éléments qui sont associés à ces deux cas de figure. Cette fonction est particulièrement utile car elle va nous permettre de maintenir le </a:t>
            </a:r>
            <a:r>
              <a:rPr lang="fr-FR" baseline="0" dirty="0" err="1"/>
              <a:t>darkmode</a:t>
            </a:r>
            <a:r>
              <a:rPr lang="fr-FR" baseline="0" dirty="0"/>
              <a:t> ou l’affichage par défaut du site, même si le visiteur change de page ou la recharge.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36</a:t>
            </a:fld>
            <a:endParaRPr lang="fr-FR"/>
          </a:p>
        </p:txBody>
      </p:sp>
    </p:spTree>
    <p:extLst>
      <p:ext uri="{BB962C8B-B14F-4D97-AF65-F5344CB8AC3E}">
        <p14:creationId xmlns:p14="http://schemas.microsoft.com/office/powerpoint/2010/main" val="1459965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a:t>
            </a:r>
            <a:r>
              <a:rPr lang="fr-FR" baseline="0" dirty="0"/>
              <a:t> vais maintenant vous présenter le back-end.</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37</a:t>
            </a:fld>
            <a:endParaRPr lang="fr-FR"/>
          </a:p>
        </p:txBody>
      </p:sp>
    </p:spTree>
    <p:extLst>
      <p:ext uri="{BB962C8B-B14F-4D97-AF65-F5344CB8AC3E}">
        <p14:creationId xmlns:p14="http://schemas.microsoft.com/office/powerpoint/2010/main" val="2934423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Vous pouvez voir sur cette diapositive, la structure générale</a:t>
            </a:r>
            <a:r>
              <a:rPr lang="fr-FR" baseline="0" dirty="0"/>
              <a:t> des fichiers du site. Vous pouvez constatez que j’ai choisi de les organiser en pattern MVC (model/vue/</a:t>
            </a:r>
            <a:r>
              <a:rPr lang="fr-FR" baseline="0" dirty="0" err="1"/>
              <a:t>controller</a:t>
            </a:r>
            <a:r>
              <a:rPr lang="fr-FR" baseline="0" dirty="0"/>
              <a:t>) le model va être l’équivalent de la mémoire du site. C’est le code permettant l’accès à la BDD afin de préparer les données à être manipulées par le </a:t>
            </a:r>
            <a:r>
              <a:rPr lang="fr-FR" baseline="0" dirty="0" err="1"/>
              <a:t>controlleur</a:t>
            </a:r>
            <a:r>
              <a:rPr lang="fr-FR" baseline="0" dirty="0"/>
              <a:t>. Les vues, qui concerne le code dédié à l’affichage du site avec les structures html. Et les </a:t>
            </a:r>
            <a:r>
              <a:rPr lang="fr-FR" baseline="0" dirty="0" err="1"/>
              <a:t>controlleurs</a:t>
            </a:r>
            <a:r>
              <a:rPr lang="fr-FR" baseline="0" dirty="0"/>
              <a:t> qui est l’équivalent de la logique de notre site. Il a un rôle d’aiguillage en demandant les données au model et en adaptant les vue en fonction de celles-ci. Du fait de ce choix de pattern, j’ai privilégié le PHP orienté objet pour concevoir le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38</a:t>
            </a:fld>
            <a:endParaRPr lang="fr-FR"/>
          </a:p>
        </p:txBody>
      </p:sp>
    </p:spTree>
    <p:extLst>
      <p:ext uri="{BB962C8B-B14F-4D97-AF65-F5344CB8AC3E}">
        <p14:creationId xmlns:p14="http://schemas.microsoft.com/office/powerpoint/2010/main" val="1445671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a:t>
            </a:r>
            <a:r>
              <a:rPr lang="fr-FR" baseline="0" dirty="0"/>
              <a:t> fonctionnalité que je vais vous présenter est la mise en place d’une session utilisateur.</a:t>
            </a:r>
          </a:p>
          <a:p>
            <a:r>
              <a:rPr lang="fr-FR" baseline="0" dirty="0"/>
              <a:t>J’ai souhaité que lorsque l’on clique sur le bouton connexion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39</a:t>
            </a:fld>
            <a:endParaRPr lang="fr-FR"/>
          </a:p>
        </p:txBody>
      </p:sp>
    </p:spTree>
    <p:extLst>
      <p:ext uri="{BB962C8B-B14F-4D97-AF65-F5344CB8AC3E}">
        <p14:creationId xmlns:p14="http://schemas.microsoft.com/office/powerpoint/2010/main" val="3556053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personnellement joué au jeu et ai constaté, malheureusement, que</a:t>
            </a:r>
            <a:r>
              <a:rPr lang="fr-FR" baseline="0" dirty="0"/>
              <a:t> je perdais énormément de temps sur mes session à rechercher des informations en ligne sur les objets, les missions du jeu ou les contenus que j’aurai pu manqué. Bien que je disposais d’un grand nombre de sources en ligne afin de m’informer, notamment sur YouTube ou les forum dédiés, cette étape débordait un peu trop à mon goût sur mon temps de jeu.</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a:t>
            </a:fld>
            <a:endParaRPr lang="fr-FR"/>
          </a:p>
        </p:txBody>
      </p:sp>
    </p:spTree>
    <p:extLst>
      <p:ext uri="{BB962C8B-B14F-4D97-AF65-F5344CB8AC3E}">
        <p14:creationId xmlns:p14="http://schemas.microsoft.com/office/powerpoint/2010/main" val="542677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puisse accéder à la page de connexion et d’inscription du</a:t>
            </a:r>
            <a:r>
              <a:rPr lang="fr-FR" baseline="0" dirty="0"/>
              <a:t> site. Une fois un compte créé, l’utilisateur peux se connecter sur le site en validant son formulaire de connexion, ce qui va le faire basculer vers la page d’accueil du site avec une version modifiée du header comprenant désormais un bouton pour accéder au compte utilisateur et un bouton de déconnexion. Cet affichage n’apparait que si une session est ouverte. De plus, Si l’utilisateur appuie sur le bouton de profil</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40</a:t>
            </a:fld>
            <a:endParaRPr lang="fr-FR"/>
          </a:p>
        </p:txBody>
      </p:sp>
    </p:spTree>
    <p:extLst>
      <p:ext uri="{BB962C8B-B14F-4D97-AF65-F5344CB8AC3E}">
        <p14:creationId xmlns:p14="http://schemas.microsoft.com/office/powerpoint/2010/main" val="2964493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accède à la page de son profil avec ses informations utilisateurs.</a:t>
            </a:r>
            <a:r>
              <a:rPr lang="fr-FR" baseline="0" dirty="0"/>
              <a:t> A tout moment, sur le site, si l’utilisateur clique sur le bouton déconnexion, ça le renvoie à la page d’accueil du site avec l’affichage du header par défaut. Elle ne s’affiche que si aucune session n’est ouverte. Je vais maintenant vous montrer un peu plus en détail le code des fichiers que j’ai utilisé.</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41</a:t>
            </a:fld>
            <a:endParaRPr lang="fr-FR"/>
          </a:p>
        </p:txBody>
      </p:sp>
    </p:spTree>
    <p:extLst>
      <p:ext uri="{BB962C8B-B14F-4D97-AF65-F5344CB8AC3E}">
        <p14:creationId xmlns:p14="http://schemas.microsoft.com/office/powerpoint/2010/main" val="4249054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J’en profite pour vous présenter un bout du code SQL utilisé pour le projet tel qu’il est actuellement avec la création de la table </a:t>
            </a:r>
            <a:r>
              <a:rPr lang="fr-FR" dirty="0" err="1"/>
              <a:t>users</a:t>
            </a:r>
            <a:r>
              <a:rPr lang="fr-FR" dirty="0"/>
              <a:t> qui va nous être utile dans cette partie afin d’</a:t>
            </a:r>
            <a:r>
              <a:rPr lang="fr-FR" dirty="0" err="1"/>
              <a:t>enregister</a:t>
            </a:r>
            <a:r>
              <a:rPr lang="fr-FR" dirty="0"/>
              <a:t> nos utilisateurs en base de données et leur permettre d’ouvrir une session en se connectant.</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42</a:t>
            </a:fld>
            <a:endParaRPr lang="fr-FR"/>
          </a:p>
        </p:txBody>
      </p:sp>
    </p:spTree>
    <p:extLst>
      <p:ext uri="{BB962C8B-B14F-4D97-AF65-F5344CB8AC3E}">
        <p14:creationId xmlns:p14="http://schemas.microsoft.com/office/powerpoint/2010/main" val="1147233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a:t>
            </a:r>
            <a:r>
              <a:rPr lang="fr-FR" baseline="0" dirty="0"/>
              <a:t> DOSSIER</a:t>
            </a:r>
            <a:r>
              <a:rPr lang="fr-FR" dirty="0"/>
              <a:t> model, j’ai créé un fichier </a:t>
            </a:r>
            <a:r>
              <a:rPr lang="fr-FR" dirty="0" err="1"/>
              <a:t>ModelUser.php</a:t>
            </a:r>
            <a:r>
              <a:rPr lang="fr-FR" baseline="0" dirty="0"/>
              <a:t> qui contient une classe </a:t>
            </a:r>
            <a:r>
              <a:rPr lang="fr-FR" baseline="0" dirty="0" err="1"/>
              <a:t>ModelUser</a:t>
            </a:r>
            <a:r>
              <a:rPr lang="fr-FR" baseline="0" dirty="0"/>
              <a:t> avec des attributs id, pseudo, email, </a:t>
            </a:r>
            <a:r>
              <a:rPr lang="fr-FR" baseline="0" dirty="0" err="1"/>
              <a:t>password</a:t>
            </a:r>
            <a:r>
              <a:rPr lang="fr-FR" baseline="0" dirty="0"/>
              <a:t>, et </a:t>
            </a:r>
            <a:r>
              <a:rPr lang="fr-FR" baseline="0" dirty="0" err="1"/>
              <a:t>bdd</a:t>
            </a:r>
            <a:endParaRPr lang="fr-FR" baseline="0" dirty="0"/>
          </a:p>
          <a:p>
            <a:r>
              <a:rPr lang="fr-FR" baseline="0" dirty="0"/>
              <a:t>Cette classe contient un constructeur dans lequel on va utiliser une fonction de connexion à la base de données appelée </a:t>
            </a:r>
            <a:r>
              <a:rPr lang="fr-FR" baseline="0" dirty="0" err="1"/>
              <a:t>connect</a:t>
            </a:r>
            <a:r>
              <a:rPr lang="fr-FR" baseline="0" dirty="0"/>
              <a:t>().</a:t>
            </a:r>
          </a:p>
          <a:p>
            <a:r>
              <a:rPr lang="fr-FR" baseline="0" dirty="0"/>
              <a:t>Cette classe contient également les getters et setters utiles afin de l’utiliser.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43</a:t>
            </a:fld>
            <a:endParaRPr lang="fr-FR"/>
          </a:p>
        </p:txBody>
      </p:sp>
    </p:spTree>
    <p:extLst>
      <p:ext uri="{BB962C8B-B14F-4D97-AF65-F5344CB8AC3E}">
        <p14:creationId xmlns:p14="http://schemas.microsoft.com/office/powerpoint/2010/main" val="3509207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Dans</a:t>
            </a:r>
            <a:r>
              <a:rPr lang="fr-FR" baseline="0" dirty="0"/>
              <a:t> le dossier manger, j’ai créé un fichier </a:t>
            </a:r>
            <a:r>
              <a:rPr lang="fr-FR" baseline="0" dirty="0" err="1"/>
              <a:t>Manager_user.php</a:t>
            </a:r>
            <a:r>
              <a:rPr lang="fr-FR" baseline="0" dirty="0"/>
              <a:t>. Il contient une classe </a:t>
            </a:r>
            <a:r>
              <a:rPr lang="fr-FR" baseline="0" dirty="0" err="1"/>
              <a:t>ManagerUser</a:t>
            </a:r>
            <a:r>
              <a:rPr lang="fr-FR" baseline="0" dirty="0"/>
              <a:t> qui est une extension de la classe </a:t>
            </a:r>
            <a:r>
              <a:rPr lang="fr-FR" baseline="0" dirty="0" err="1"/>
              <a:t>ModelUser</a:t>
            </a:r>
            <a:r>
              <a:rPr lang="fr-FR" baseline="0" dirty="0"/>
              <a:t>. Cette classe va contenir deux fonctions: la première pour vérifier l’existence d’un utilisateur en BDD (qui va nous servir pour l’inscription et la connexion) et la deuxième pour enregistrer le contenu d’un formulaire d’inscription en BDD (qui va nous être utile pour l’inscription).</a:t>
            </a:r>
          </a:p>
          <a:p>
            <a:pPr algn="l"/>
            <a:r>
              <a:rPr lang="fr-FR" baseline="0" dirty="0"/>
              <a:t>Ces deux fonctions vont utiliser du binding de paramètres afin de réduire les risques d’injection SQL</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44</a:t>
            </a:fld>
            <a:endParaRPr lang="fr-FR"/>
          </a:p>
        </p:txBody>
      </p:sp>
    </p:spTree>
    <p:extLst>
      <p:ext uri="{BB962C8B-B14F-4D97-AF65-F5344CB8AC3E}">
        <p14:creationId xmlns:p14="http://schemas.microsoft.com/office/powerpoint/2010/main" val="172208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dossier </a:t>
            </a:r>
            <a:r>
              <a:rPr lang="fr-FR" dirty="0" err="1"/>
              <a:t>utils</a:t>
            </a:r>
            <a:r>
              <a:rPr lang="fr-FR" dirty="0"/>
              <a:t>, j’ai créé un fichier </a:t>
            </a:r>
            <a:r>
              <a:rPr lang="fr-FR" dirty="0" err="1"/>
              <a:t>function.php</a:t>
            </a:r>
            <a:r>
              <a:rPr lang="fr-FR" dirty="0"/>
              <a:t>, qui va contenir des fonctions utiles pour les autres fichiers afin d’éviter</a:t>
            </a:r>
            <a:r>
              <a:rPr lang="fr-FR" baseline="0" dirty="0"/>
              <a:t> de les répéter dans le code de mes autres pages. On y retrouve la fonction </a:t>
            </a:r>
            <a:r>
              <a:rPr lang="fr-FR" baseline="0" dirty="0" err="1"/>
              <a:t>sanitize</a:t>
            </a:r>
            <a:r>
              <a:rPr lang="fr-FR" baseline="0" dirty="0"/>
              <a:t> qui va nous permettre de nettoyer les données avant de les faire interagir avec la BDD, qui, couplée avec du binding de paramètres avant d’être utilisée dans mes autres fichiers, va permettre de prévenir les risques d’injection SQL. Nous avons également la fonction </a:t>
            </a:r>
            <a:r>
              <a:rPr lang="fr-FR" baseline="0" dirty="0" err="1"/>
              <a:t>connect</a:t>
            </a:r>
            <a:r>
              <a:rPr lang="fr-FR" baseline="0" dirty="0"/>
              <a:t>(), que l’on a vu plus tôt dans la classe </a:t>
            </a:r>
            <a:r>
              <a:rPr lang="fr-FR" baseline="0" dirty="0" err="1"/>
              <a:t>ModelUser</a:t>
            </a:r>
            <a:r>
              <a:rPr lang="fr-FR" baseline="0" dirty="0"/>
              <a:t>, qui va créer l’objet d’instance avec la BDD une seule fois afin d’éviter de la répéter dans le code.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45</a:t>
            </a:fld>
            <a:endParaRPr lang="fr-FR"/>
          </a:p>
        </p:txBody>
      </p:sp>
    </p:spTree>
    <p:extLst>
      <p:ext uri="{BB962C8B-B14F-4D97-AF65-F5344CB8AC3E}">
        <p14:creationId xmlns:p14="http://schemas.microsoft.com/office/powerpoint/2010/main" val="2950806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mon dossier </a:t>
            </a:r>
            <a:r>
              <a:rPr lang="fr-FR" dirty="0" err="1"/>
              <a:t>controller</a:t>
            </a:r>
            <a:r>
              <a:rPr lang="fr-FR" dirty="0"/>
              <a:t>,</a:t>
            </a:r>
            <a:r>
              <a:rPr lang="fr-FR" baseline="0" dirty="0"/>
              <a:t> j’ai créé, en plus des </a:t>
            </a:r>
            <a:r>
              <a:rPr lang="fr-FR" baseline="0" dirty="0" err="1"/>
              <a:t>controlleurs</a:t>
            </a:r>
            <a:r>
              <a:rPr lang="fr-FR" baseline="0" dirty="0"/>
              <a:t> de mes différentes pages, un fichier </a:t>
            </a:r>
            <a:r>
              <a:rPr lang="fr-FR" baseline="0" dirty="0" err="1"/>
              <a:t>controller_header.php</a:t>
            </a:r>
            <a:r>
              <a:rPr lang="fr-FR" baseline="0" dirty="0"/>
              <a:t> qui va nous permettre d’afficher le header du site avec le bouton connexion ou le header avec le bouton d’accès au profil et le bouton déconnexion à la condition qu’une session soit ouverte.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46</a:t>
            </a:fld>
            <a:endParaRPr lang="fr-FR"/>
          </a:p>
        </p:txBody>
      </p:sp>
    </p:spTree>
    <p:extLst>
      <p:ext uri="{BB962C8B-B14F-4D97-AF65-F5344CB8AC3E}">
        <p14:creationId xmlns:p14="http://schemas.microsoft.com/office/powerpoint/2010/main" val="3390404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dossier </a:t>
            </a:r>
            <a:r>
              <a:rPr lang="fr-FR" dirty="0" err="1"/>
              <a:t>view</a:t>
            </a:r>
            <a:r>
              <a:rPr lang="fr-FR" dirty="0"/>
              <a:t>, j’ai créé, en plus des vues du</a:t>
            </a:r>
            <a:r>
              <a:rPr lang="fr-FR" baseline="0" dirty="0"/>
              <a:t> contenu de mes pages, un fichier </a:t>
            </a:r>
            <a:r>
              <a:rPr lang="fr-FR" baseline="0" dirty="0" err="1"/>
              <a:t>View_header.php</a:t>
            </a:r>
            <a:r>
              <a:rPr lang="fr-FR" baseline="0" dirty="0"/>
              <a:t>. Il contient une classe </a:t>
            </a:r>
            <a:r>
              <a:rPr lang="fr-FR" baseline="0" dirty="0" err="1"/>
              <a:t>ViewHeader</a:t>
            </a:r>
            <a:r>
              <a:rPr lang="fr-FR" baseline="0" dirty="0"/>
              <a:t> qui a pour attribut la variable $</a:t>
            </a:r>
            <a:r>
              <a:rPr lang="fr-FR" baseline="0" dirty="0" err="1"/>
              <a:t>nav</a:t>
            </a:r>
            <a:r>
              <a:rPr lang="fr-FR" baseline="0" dirty="0"/>
              <a:t> qui va nous être utile afin d’afficher les éléments qui changent sur le header de la page selon si une session est ouverte ou non. Cette variable va, par la suite, se retrouver dans la fonction d’affichage du rendu du header au sein d’une div.</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47</a:t>
            </a:fld>
            <a:endParaRPr lang="fr-FR"/>
          </a:p>
        </p:txBody>
      </p:sp>
    </p:spTree>
    <p:extLst>
      <p:ext uri="{BB962C8B-B14F-4D97-AF65-F5344CB8AC3E}">
        <p14:creationId xmlns:p14="http://schemas.microsoft.com/office/powerpoint/2010/main" val="2924697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également créé un fichier </a:t>
            </a:r>
            <a:r>
              <a:rPr lang="fr-FR" dirty="0" err="1"/>
              <a:t>controller_connexion</a:t>
            </a:r>
            <a:r>
              <a:rPr lang="fr-FR" dirty="0"/>
              <a:t>, qui va gérer la page</a:t>
            </a:r>
            <a:r>
              <a:rPr lang="fr-FR" baseline="0" dirty="0"/>
              <a:t> de connexion et d’inscription au site. J’y ai intégré les différents fichiers qui vont être nécessaires comme le model, le manager du model, le fichier </a:t>
            </a:r>
            <a:r>
              <a:rPr lang="fr-FR" baseline="0" dirty="0" err="1"/>
              <a:t>function</a:t>
            </a:r>
            <a:r>
              <a:rPr lang="fr-FR" baseline="0" dirty="0"/>
              <a:t> et les vues afin de pouvoir utiliser les classes et fonctions créées au sein de celles-ci.</a:t>
            </a:r>
          </a:p>
          <a:p>
            <a:r>
              <a:rPr lang="fr-FR" dirty="0"/>
              <a:t>J’ai ensuite créé une classe </a:t>
            </a:r>
            <a:r>
              <a:rPr lang="fr-FR" dirty="0" err="1"/>
              <a:t>ControllerConnexion</a:t>
            </a:r>
            <a:r>
              <a:rPr lang="fr-FR" dirty="0"/>
              <a:t> qui va contenir en</a:t>
            </a:r>
            <a:r>
              <a:rPr lang="fr-FR" baseline="0" dirty="0"/>
              <a:t> attribut un </a:t>
            </a:r>
            <a:r>
              <a:rPr lang="fr-FR" baseline="0" dirty="0" err="1"/>
              <a:t>modelUser</a:t>
            </a:r>
            <a:r>
              <a:rPr lang="fr-FR" baseline="0" dirty="0"/>
              <a:t> qui est en réalité un objet </a:t>
            </a:r>
            <a:r>
              <a:rPr lang="fr-FR" baseline="0" dirty="0" err="1"/>
              <a:t>ManagerUser</a:t>
            </a:r>
            <a:r>
              <a:rPr lang="fr-FR" baseline="0" dirty="0"/>
              <a:t> et un attribut connexion qui est un objet </a:t>
            </a:r>
            <a:r>
              <a:rPr lang="fr-FR" baseline="0" dirty="0" err="1"/>
              <a:t>ViewConnexion</a:t>
            </a:r>
            <a:r>
              <a:rPr lang="fr-FR" baseline="0" dirty="0"/>
              <a:t>.</a:t>
            </a:r>
          </a:p>
          <a:p>
            <a:r>
              <a:rPr lang="fr-FR" baseline="0" dirty="0"/>
              <a:t>Cette classe a également les getters et setters qui vont lui permettre de manipuler les attributs qu’elles contient.</a:t>
            </a:r>
          </a:p>
          <a:p>
            <a:r>
              <a:rPr lang="fr-FR" baseline="0" dirty="0"/>
              <a:t>Elle va aussi contenir </a:t>
            </a:r>
            <a:r>
              <a:rPr lang="fr-FR" baseline="0" dirty="0" err="1"/>
              <a:t>plusieur</a:t>
            </a:r>
            <a:r>
              <a:rPr lang="fr-FR" baseline="0" dirty="0"/>
              <a:t> fonctions.</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48</a:t>
            </a:fld>
            <a:endParaRPr lang="fr-FR"/>
          </a:p>
        </p:txBody>
      </p:sp>
    </p:spTree>
    <p:extLst>
      <p:ext uri="{BB962C8B-B14F-4D97-AF65-F5344CB8AC3E}">
        <p14:creationId xmlns:p14="http://schemas.microsoft.com/office/powerpoint/2010/main" val="33974657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a:t>
            </a:r>
            <a:r>
              <a:rPr lang="fr-FR" dirty="0" err="1"/>
              <a:t>premiere</a:t>
            </a:r>
            <a:r>
              <a:rPr lang="fr-FR" dirty="0"/>
              <a:t>, </a:t>
            </a:r>
            <a:r>
              <a:rPr lang="fr-FR" dirty="0" err="1"/>
              <a:t>logInUser</a:t>
            </a:r>
            <a:r>
              <a:rPr lang="fr-FR" dirty="0"/>
              <a:t>, va permettre</a:t>
            </a:r>
            <a:r>
              <a:rPr lang="fr-FR" baseline="0" dirty="0"/>
              <a:t> au visiteur de se connecter au site. Elle va d’abord vérifier que le formulaire de connexion a été émis et que tous les champs nécessaires sont correctement remplis avant de nettoyer les données du formulaire. Par la suite, elle va les sauvegarder dans les variables email et </a:t>
            </a:r>
            <a:r>
              <a:rPr lang="fr-FR" baseline="0" dirty="0" err="1"/>
              <a:t>password</a:t>
            </a:r>
            <a:r>
              <a:rPr lang="fr-FR" baseline="0" dirty="0"/>
              <a:t> de la classe </a:t>
            </a:r>
            <a:r>
              <a:rPr lang="fr-FR" baseline="0" dirty="0" err="1"/>
              <a:t>ModelUser</a:t>
            </a:r>
            <a:r>
              <a:rPr lang="fr-FR" baseline="0" dirty="0"/>
              <a:t>, vérifier dans la base de donnée qu’un utilisateur existe avec cet email et ce mot de passe, et, si c’est le cas, enregistrer l’id, le pseudo et l’email de l’utilisateur associé à ce profil dans la session avant de nous rediriger vers l’accueil du site.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49</a:t>
            </a:fld>
            <a:endParaRPr lang="fr-FR"/>
          </a:p>
        </p:txBody>
      </p:sp>
    </p:spTree>
    <p:extLst>
      <p:ext uri="{BB962C8B-B14F-4D97-AF65-F5344CB8AC3E}">
        <p14:creationId xmlns:p14="http://schemas.microsoft.com/office/powerpoint/2010/main" val="89139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 ce constat est né l’objectif de mon site : faire gagner du temps aux joueurs dans leurs recherches grâce</a:t>
            </a:r>
            <a:r>
              <a:rPr lang="fr-FR" baseline="0" dirty="0"/>
              <a:t> à un site servant d’application compagnon leur permettant de trouver rapidement les informations sur les armes et équipements unique du jeux et de les ajouter dans une </a:t>
            </a:r>
            <a:r>
              <a:rPr lang="fr-FR" baseline="0" dirty="0" err="1"/>
              <a:t>to-do</a:t>
            </a:r>
            <a:r>
              <a:rPr lang="fr-FR" baseline="0" dirty="0"/>
              <a:t> liste.</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5</a:t>
            </a:fld>
            <a:endParaRPr lang="fr-FR"/>
          </a:p>
        </p:txBody>
      </p:sp>
    </p:spTree>
    <p:extLst>
      <p:ext uri="{BB962C8B-B14F-4D97-AF65-F5344CB8AC3E}">
        <p14:creationId xmlns:p14="http://schemas.microsoft.com/office/powerpoint/2010/main" val="3312691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Elle va également afficher différents messages d’erreurs si les conditions ne sont pas remplies afin d’orienter le visiteur sur la nature de son échec de connexion sans pour autant lui donner trop d’indices afin d’éviter les usurpations de compte.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50</a:t>
            </a:fld>
            <a:endParaRPr lang="fr-FR"/>
          </a:p>
        </p:txBody>
      </p:sp>
    </p:spTree>
    <p:extLst>
      <p:ext uri="{BB962C8B-B14F-4D97-AF65-F5344CB8AC3E}">
        <p14:creationId xmlns:p14="http://schemas.microsoft.com/office/powerpoint/2010/main" val="2134956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avons également la fonction </a:t>
            </a:r>
            <a:r>
              <a:rPr lang="fr-FR" dirty="0" err="1"/>
              <a:t>registerUser</a:t>
            </a:r>
            <a:r>
              <a:rPr lang="fr-FR" dirty="0"/>
              <a:t> qui va nous permettre d’enregistre un utilisateur en BDD.</a:t>
            </a:r>
            <a:r>
              <a:rPr lang="fr-FR" baseline="0" dirty="0"/>
              <a:t> Cette fonction va vérifier que le formulaire d’inscription a bien été soumis, que les champs obligatoires ai été correctement remplis, que l’email soit au bon format, que le mot de passe soit identique deux fois avant de nettoyer les données du formulaire.</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51</a:t>
            </a:fld>
            <a:endParaRPr lang="fr-FR"/>
          </a:p>
        </p:txBody>
      </p:sp>
    </p:spTree>
    <p:extLst>
      <p:ext uri="{BB962C8B-B14F-4D97-AF65-F5344CB8AC3E}">
        <p14:creationId xmlns:p14="http://schemas.microsoft.com/office/powerpoint/2010/main" val="22351235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Elle va ensuite enregistrer ces données dans les variables contenues en attribut dans la classe </a:t>
            </a:r>
            <a:r>
              <a:rPr lang="fr-FR" dirty="0" err="1"/>
              <a:t>ModelUser</a:t>
            </a:r>
            <a:r>
              <a:rPr lang="fr-FR" dirty="0"/>
              <a:t>, utiliser cette classe afin</a:t>
            </a:r>
            <a:r>
              <a:rPr lang="fr-FR" baseline="0" dirty="0"/>
              <a:t> de créer un utilisateur en base de données et affiche également différents messages d’erreur en cas d’échec.</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52</a:t>
            </a:fld>
            <a:endParaRPr lang="fr-FR"/>
          </a:p>
        </p:txBody>
      </p:sp>
    </p:spTree>
    <p:extLst>
      <p:ext uri="{BB962C8B-B14F-4D97-AF65-F5344CB8AC3E}">
        <p14:creationId xmlns:p14="http://schemas.microsoft.com/office/powerpoint/2010/main" val="4128324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avons enfin la fonction </a:t>
            </a:r>
            <a:r>
              <a:rPr lang="fr-FR" dirty="0" err="1"/>
              <a:t>renderView</a:t>
            </a:r>
            <a:r>
              <a:rPr lang="fr-FR" dirty="0"/>
              <a:t> qui va afficher la</a:t>
            </a:r>
            <a:r>
              <a:rPr lang="fr-FR" baseline="0" dirty="0"/>
              <a:t> vue du contenu de la page et rediriger l’utilisateur vers la page d’accueil du site si une session est ouverte.</a:t>
            </a:r>
          </a:p>
          <a:p>
            <a:r>
              <a:rPr lang="fr-FR" baseline="0" dirty="0"/>
              <a:t>En dehors de la classe </a:t>
            </a:r>
            <a:r>
              <a:rPr lang="fr-FR" baseline="0" dirty="0" err="1"/>
              <a:t>ControllerConnexion</a:t>
            </a:r>
            <a:r>
              <a:rPr lang="fr-FR" baseline="0" dirty="0"/>
              <a:t>, je vais ensuite inclure le </a:t>
            </a:r>
            <a:r>
              <a:rPr lang="fr-FR" baseline="0" dirty="0" err="1"/>
              <a:t>controller</a:t>
            </a:r>
            <a:r>
              <a:rPr lang="fr-FR" baseline="0" dirty="0"/>
              <a:t> du header, l’afficher sur la page et afficher à la suite le rendu de la page connexion.</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53</a:t>
            </a:fld>
            <a:endParaRPr lang="fr-FR"/>
          </a:p>
        </p:txBody>
      </p:sp>
    </p:spTree>
    <p:extLst>
      <p:ext uri="{BB962C8B-B14F-4D97-AF65-F5344CB8AC3E}">
        <p14:creationId xmlns:p14="http://schemas.microsoft.com/office/powerpoint/2010/main" val="2941245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En terme d’optimisation, j’ai divisé mes fichiers Javascript afin de séparer la fonctionnalité </a:t>
            </a:r>
            <a:r>
              <a:rPr lang="fr-FR" baseline="0" dirty="0" err="1"/>
              <a:t>darkmode</a:t>
            </a:r>
            <a:r>
              <a:rPr lang="fr-FR" baseline="0" dirty="0"/>
              <a:t> du reste du code javascript avant de l’importer dans mon autre fichier. J’ai fait cela pour faciliter la correction du code et sa lecture par des tiers.</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54</a:t>
            </a:fld>
            <a:endParaRPr lang="fr-FR"/>
          </a:p>
        </p:txBody>
      </p:sp>
    </p:spTree>
    <p:extLst>
      <p:ext uri="{BB962C8B-B14F-4D97-AF65-F5344CB8AC3E}">
        <p14:creationId xmlns:p14="http://schemas.microsoft.com/office/powerpoint/2010/main" val="2027807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appliqué la</a:t>
            </a:r>
            <a:r>
              <a:rPr lang="fr-FR" baseline="0" dirty="0"/>
              <a:t> même logique avec mes fichiers CSS, afin d’éviter les répétitions dans le code et de prévenir des problèmes d’affichages liés à l’utilisation de la classe </a:t>
            </a:r>
            <a:r>
              <a:rPr lang="fr-FR" baseline="0" dirty="0" err="1"/>
              <a:t>View_header</a:t>
            </a:r>
            <a:r>
              <a:rPr lang="fr-FR" baseline="0" dirty="0"/>
              <a:t> et éviter de lier le CSS dans une balise </a:t>
            </a:r>
            <a:r>
              <a:rPr lang="fr-FR" baseline="0" dirty="0" err="1"/>
              <a:t>link</a:t>
            </a:r>
            <a:r>
              <a:rPr lang="fr-FR" baseline="0" dirty="0"/>
              <a:t> en fin de chaque rendu html de mes vues. Tout cela, encore une fois, dans une logique d’optimisation des performances du site et d’éviter les redondances dans mon code.</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55</a:t>
            </a:fld>
            <a:endParaRPr lang="fr-FR"/>
          </a:p>
        </p:txBody>
      </p:sp>
    </p:spTree>
    <p:extLst>
      <p:ext uri="{BB962C8B-B14F-4D97-AF65-F5344CB8AC3E}">
        <p14:creationId xmlns:p14="http://schemas.microsoft.com/office/powerpoint/2010/main" val="120175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a:t>
            </a:r>
            <a:r>
              <a:rPr lang="fr-FR" dirty="0" err="1"/>
              <a:t>evaluer</a:t>
            </a:r>
            <a:r>
              <a:rPr lang="fr-FR" dirty="0"/>
              <a:t> les performances et l’</a:t>
            </a:r>
            <a:r>
              <a:rPr lang="fr-FR" dirty="0" err="1"/>
              <a:t>accèssibilité</a:t>
            </a:r>
            <a:r>
              <a:rPr lang="fr-FR" dirty="0"/>
              <a:t> de mon site, je lui ai également fait passer un test via l’extension </a:t>
            </a:r>
            <a:r>
              <a:rPr lang="fr-FR" dirty="0" err="1"/>
              <a:t>LightHouse</a:t>
            </a:r>
            <a:r>
              <a:rPr lang="fr-FR" dirty="0"/>
              <a:t> de Chrome dont voici les résultats.</a:t>
            </a:r>
          </a:p>
          <a:p>
            <a:r>
              <a:rPr lang="fr-FR" dirty="0"/>
              <a:t>Il est apparu que plusieurs choses pouvaient être améliorées, que ce soir en matière de performances, d’accessibilité, de bonnes pratiques ou de SEO</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56</a:t>
            </a:fld>
            <a:endParaRPr lang="fr-FR"/>
          </a:p>
        </p:txBody>
      </p:sp>
    </p:spTree>
    <p:extLst>
      <p:ext uri="{BB962C8B-B14F-4D97-AF65-F5344CB8AC3E}">
        <p14:creationId xmlns:p14="http://schemas.microsoft.com/office/powerpoint/2010/main" val="17048097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 qui est de la performance, Ce qui a posé problème c’est les dimension et formats des images que j’utilise sur mon site, j’ai donc choisi de les redimensionner au bon format et de les passer en format WEBP afin de les rendre plus facilement affichables.</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57</a:t>
            </a:fld>
            <a:endParaRPr lang="fr-FR"/>
          </a:p>
        </p:txBody>
      </p:sp>
    </p:spTree>
    <p:extLst>
      <p:ext uri="{BB962C8B-B14F-4D97-AF65-F5344CB8AC3E}">
        <p14:creationId xmlns:p14="http://schemas.microsoft.com/office/powerpoint/2010/main" val="3875868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également apparu que certains éléments ne disposaient pas d’une colorimétrie adaptée, j’ai donc pris la décision de changer la couleur de ces éléments afin de les rendre plus adaptés.</a:t>
            </a:r>
          </a:p>
          <a:p>
            <a:r>
              <a:rPr lang="fr-FR" dirty="0"/>
              <a:t>Certains de mes titres ne suivaient pas une hiérarchie descendante correcte, j’ai donc choisi de les remanier.</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58</a:t>
            </a:fld>
            <a:endParaRPr lang="fr-FR"/>
          </a:p>
        </p:txBody>
      </p:sp>
    </p:spTree>
    <p:extLst>
      <p:ext uri="{BB962C8B-B14F-4D97-AF65-F5344CB8AC3E}">
        <p14:creationId xmlns:p14="http://schemas.microsoft.com/office/powerpoint/2010/main" val="155529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résolution de certaines images n’allait également pas, il m’a donc fallu les retravailler avant de les redimensionner et de les mettre au format WEBP comme dit </a:t>
            </a:r>
            <a:r>
              <a:rPr lang="fr-FR" dirty="0" err="1"/>
              <a:t>précédement</a:t>
            </a:r>
            <a:r>
              <a:rPr lang="fr-FR" dirty="0"/>
              <a:t>.</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59</a:t>
            </a:fld>
            <a:endParaRPr lang="fr-FR"/>
          </a:p>
        </p:txBody>
      </p:sp>
    </p:spTree>
    <p:extLst>
      <p:ext uri="{BB962C8B-B14F-4D97-AF65-F5344CB8AC3E}">
        <p14:creationId xmlns:p14="http://schemas.microsoft.com/office/powerpoint/2010/main" val="304013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maquettage, j’ai choisi d’utiliser </a:t>
            </a:r>
            <a:r>
              <a:rPr lang="fr-FR" dirty="0" err="1"/>
              <a:t>figma</a:t>
            </a:r>
            <a:r>
              <a:rPr lang="fr-FR" dirty="0"/>
              <a:t>, </a:t>
            </a:r>
            <a:r>
              <a:rPr lang="fr-FR" dirty="0" err="1"/>
              <a:t>canva</a:t>
            </a:r>
            <a:r>
              <a:rPr lang="fr-FR" dirty="0"/>
              <a:t> et </a:t>
            </a:r>
            <a:r>
              <a:rPr lang="fr-FR" dirty="0" err="1"/>
              <a:t>balsamiq</a:t>
            </a:r>
            <a:endParaRPr lang="fr-FR" dirty="0"/>
          </a:p>
          <a:p>
            <a:r>
              <a:rPr lang="fr-FR" dirty="0"/>
              <a:t>Pour la partie UML j’ai choisi d’utiliser Looping et </a:t>
            </a:r>
            <a:r>
              <a:rPr lang="fr-FR" dirty="0" err="1"/>
              <a:t>StarUML</a:t>
            </a:r>
            <a:endParaRPr lang="fr-FR" dirty="0"/>
          </a:p>
          <a:p>
            <a:r>
              <a:rPr lang="fr-FR" dirty="0"/>
              <a:t>Pour ce qui est de la </a:t>
            </a:r>
            <a:r>
              <a:rPr lang="fr-FR" dirty="0" err="1"/>
              <a:t>creation</a:t>
            </a:r>
            <a:r>
              <a:rPr lang="fr-FR" dirty="0"/>
              <a:t> du site, je me suis </a:t>
            </a:r>
            <a:r>
              <a:rPr lang="fr-FR" dirty="0" err="1"/>
              <a:t>quantoné</a:t>
            </a:r>
            <a:r>
              <a:rPr lang="fr-FR" dirty="0"/>
              <a:t> aux langages suivants:</a:t>
            </a:r>
          </a:p>
          <a:p>
            <a:r>
              <a:rPr lang="fr-FR" dirty="0"/>
              <a:t>HTML5, CSS3, PHP8 et SQL pour la base de donnée</a:t>
            </a:r>
          </a:p>
          <a:p>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6</a:t>
            </a:fld>
            <a:endParaRPr lang="fr-FR"/>
          </a:p>
        </p:txBody>
      </p:sp>
    </p:spTree>
    <p:extLst>
      <p:ext uri="{BB962C8B-B14F-4D97-AF65-F5344CB8AC3E}">
        <p14:creationId xmlns:p14="http://schemas.microsoft.com/office/powerpoint/2010/main" val="38321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Enfin, mon Site n’avait pas de </a:t>
            </a:r>
            <a:r>
              <a:rPr lang="fr-FR" dirty="0" err="1"/>
              <a:t>meta</a:t>
            </a:r>
            <a:r>
              <a:rPr lang="fr-FR" dirty="0"/>
              <a:t>-description, je me suis donc mis à l’œuvre afin d’en rédiger une.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60</a:t>
            </a:fld>
            <a:endParaRPr lang="fr-FR"/>
          </a:p>
        </p:txBody>
      </p:sp>
    </p:spTree>
    <p:extLst>
      <p:ext uri="{BB962C8B-B14F-4D97-AF65-F5344CB8AC3E}">
        <p14:creationId xmlns:p14="http://schemas.microsoft.com/office/powerpoint/2010/main" val="1654657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 éléments ainsi changés, j’ai recommencé le test et ai constaté des résultats significatifs dans tous les domaines comme vous pouvez le constater vous aussi.</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61</a:t>
            </a:fld>
            <a:endParaRPr lang="fr-FR"/>
          </a:p>
        </p:txBody>
      </p:sp>
    </p:spTree>
    <p:extLst>
      <p:ext uri="{BB962C8B-B14F-4D97-AF65-F5344CB8AC3E}">
        <p14:creationId xmlns:p14="http://schemas.microsoft.com/office/powerpoint/2010/main" val="891654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a:t>
            </a:r>
            <a:r>
              <a:rPr lang="fr-FR" baseline="0" dirty="0"/>
              <a:t> conclure, les fonctionnalités présentées sont opérationnelles mais méritent d’être améliorées, notamment la session avec l’ajout de la modification des informations utilisateurs et la possibilité de demander son mot de passe.</a:t>
            </a:r>
          </a:p>
          <a:p>
            <a:r>
              <a:rPr lang="fr-FR" baseline="0" dirty="0"/>
              <a:t>La mise en place des autres fonctionnalités du site comme la partie navigation, le système de liste pour les utilisateurs et le back office.</a:t>
            </a:r>
          </a:p>
          <a:p>
            <a:r>
              <a:rPr lang="fr-FR" baseline="0" dirty="0"/>
              <a:t>Améliorer l’affichage du site et continuer d’optimiser mon code. Je pense, par exemple au retrait des intégrations </a:t>
            </a:r>
            <a:r>
              <a:rPr lang="fr-FR" baseline="0" dirty="0" err="1"/>
              <a:t>Bootstrap</a:t>
            </a:r>
            <a:r>
              <a:rPr lang="fr-FR" baseline="0" dirty="0"/>
              <a:t> qui ne sont que très peu utilisées, mériteraient d’être retirées et surchargent les performances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62</a:t>
            </a:fld>
            <a:endParaRPr lang="fr-FR"/>
          </a:p>
        </p:txBody>
      </p:sp>
    </p:spTree>
    <p:extLst>
      <p:ext uri="{BB962C8B-B14F-4D97-AF65-F5344CB8AC3E}">
        <p14:creationId xmlns:p14="http://schemas.microsoft.com/office/powerpoint/2010/main" val="1971289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suis heureux d’avoir pu vous présenter ce projet sur</a:t>
            </a:r>
            <a:r>
              <a:rPr lang="fr-FR" baseline="0" dirty="0"/>
              <a:t> lequel j’ai investi beaucoup de temps, de passion et je vous remercie pour votre attention.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63</a:t>
            </a:fld>
            <a:endParaRPr lang="fr-FR"/>
          </a:p>
        </p:txBody>
      </p:sp>
    </p:spTree>
    <p:extLst>
      <p:ext uri="{BB962C8B-B14F-4D97-AF65-F5344CB8AC3E}">
        <p14:creationId xmlns:p14="http://schemas.microsoft.com/office/powerpoint/2010/main" val="1159883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fait que mon site soit pensé comme une application compagnon</a:t>
            </a:r>
            <a:r>
              <a:rPr lang="fr-FR" baseline="0" dirty="0"/>
              <a:t> entraine la n</a:t>
            </a:r>
            <a:r>
              <a:rPr lang="fr-FR" dirty="0"/>
              <a:t>écessité</a:t>
            </a:r>
            <a:r>
              <a:rPr lang="fr-FR" baseline="0" dirty="0"/>
              <a:t> de privilégier la version mobile</a:t>
            </a:r>
          </a:p>
          <a:p>
            <a:r>
              <a:rPr lang="fr-FR" baseline="0" dirty="0"/>
              <a:t> de plus, le fait de proposer aux utilisateurs de disposer d’une liste de favoris nécessite une connexion et donc la sécurisation des données de </a:t>
            </a:r>
            <a:r>
              <a:rPr lang="fr-FR" baseline="0" dirty="0" err="1"/>
              <a:t>celuis-ci</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7</a:t>
            </a:fld>
            <a:endParaRPr lang="fr-FR"/>
          </a:p>
        </p:txBody>
      </p:sp>
    </p:spTree>
    <p:extLst>
      <p:ext uri="{BB962C8B-B14F-4D97-AF65-F5344CB8AC3E}">
        <p14:creationId xmlns:p14="http://schemas.microsoft.com/office/powerpoint/2010/main" val="191819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le fait que Fallout4 soit une licence de Bethesda, entraine la</a:t>
            </a:r>
            <a:r>
              <a:rPr lang="fr-FR" baseline="0" dirty="0"/>
              <a:t> nécessité de respecter la législation en matière de copyright</a:t>
            </a:r>
          </a:p>
          <a:p>
            <a:r>
              <a:rPr lang="fr-FR" baseline="0" dirty="0"/>
              <a:t>Et également, lorsque l’on cite les sources sur les forum ou YouTube, de respecter le droit de citation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8</a:t>
            </a:fld>
            <a:endParaRPr lang="fr-FR"/>
          </a:p>
        </p:txBody>
      </p:sp>
    </p:spTree>
    <p:extLst>
      <p:ext uri="{BB962C8B-B14F-4D97-AF65-F5344CB8AC3E}">
        <p14:creationId xmlns:p14="http://schemas.microsoft.com/office/powerpoint/2010/main" val="2674880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Enfin, mon</a:t>
            </a:r>
            <a:r>
              <a:rPr lang="fr-FR" baseline="0" dirty="0"/>
              <a:t> site ayant besoin d’être rapide et intuitif, il était nécessaire de mettre en place un période de réflexion et d’organisation afin d’être sûr de structurer correctement mon projet et de respecter les délais.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9</a:t>
            </a:fld>
            <a:endParaRPr lang="fr-FR"/>
          </a:p>
        </p:txBody>
      </p:sp>
    </p:spTree>
    <p:extLst>
      <p:ext uri="{BB962C8B-B14F-4D97-AF65-F5344CB8AC3E}">
        <p14:creationId xmlns:p14="http://schemas.microsoft.com/office/powerpoint/2010/main" val="415313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2/4/2025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2/4/2025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2/4/2025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2/4/2025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31.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0.wdp"/><Relationship Id="rId5" Type="http://schemas.openxmlformats.org/officeDocument/2006/relationships/image" Target="../media/image37.png"/><Relationship Id="rId4" Type="http://schemas.microsoft.com/office/2007/relationships/hdphoto" Target="../media/hdphoto29.wdp"/></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32.wdp"/></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4.wdp"/><Relationship Id="rId5" Type="http://schemas.openxmlformats.org/officeDocument/2006/relationships/image" Target="../media/image43.png"/><Relationship Id="rId4" Type="http://schemas.microsoft.com/office/2007/relationships/hdphoto" Target="../media/hdphoto33.wdp"/></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5.wdp"/></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36.wdp"/></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37.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38.wdp"/><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40.wdp"/><Relationship Id="rId5" Type="http://schemas.openxmlformats.org/officeDocument/2006/relationships/image" Target="../media/image59.png"/><Relationship Id="rId4" Type="http://schemas.microsoft.com/office/2007/relationships/hdphoto" Target="../media/hdphoto39.wdp"/></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41.wdp"/></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38.wdp"/></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42.wdp"/><Relationship Id="rId5" Type="http://schemas.openxmlformats.org/officeDocument/2006/relationships/image" Target="../media/image62.png"/><Relationship Id="rId4" Type="http://schemas.microsoft.com/office/2007/relationships/hdphoto" Target="../media/hdphoto29.wdp"/></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43.wdp"/></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44.wdp"/></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44.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45.wdp"/></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46.wdp"/></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14.png"/><Relationship Id="rId5" Type="http://schemas.openxmlformats.org/officeDocument/2006/relationships/image" Target="../media/image11.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microsoft.com/office/2007/relationships/hdphoto" Target="../media/hdphoto48.wdp"/><Relationship Id="rId5" Type="http://schemas.openxmlformats.org/officeDocument/2006/relationships/image" Target="../media/image68.png"/><Relationship Id="rId4" Type="http://schemas.microsoft.com/office/2007/relationships/hdphoto" Target="../media/hdphoto47.wdp"/></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microsoft.com/office/2007/relationships/hdphoto" Target="../media/hdphoto46.wdp"/><Relationship Id="rId5" Type="http://schemas.openxmlformats.org/officeDocument/2006/relationships/image" Target="../media/image66.png"/><Relationship Id="rId4" Type="http://schemas.microsoft.com/office/2007/relationships/hdphoto" Target="../media/hdphoto49.wdp"/></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50.wdp"/></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51.wdp"/></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microsoft.com/office/2007/relationships/hdphoto" Target="../media/hdphoto52.wdp"/><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53.wdp"/></Relationships>
</file>

<file path=ppt/slides/_rels/slide46.xml.rels><?xml version="1.0" encoding="UTF-8" standalone="yes"?>
<Relationships xmlns="http://schemas.openxmlformats.org/package/2006/relationships"><Relationship Id="rId8" Type="http://schemas.microsoft.com/office/2007/relationships/hdphoto" Target="../media/hdphoto48.wdp"/><Relationship Id="rId3" Type="http://schemas.openxmlformats.org/officeDocument/2006/relationships/image" Target="../media/image75.png"/><Relationship Id="rId7"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46.wdp"/><Relationship Id="rId5" Type="http://schemas.openxmlformats.org/officeDocument/2006/relationships/image" Target="../media/image66.png"/><Relationship Id="rId4" Type="http://schemas.microsoft.com/office/2007/relationships/hdphoto" Target="../media/hdphoto54.wdp"/></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55.wdp"/></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56.wdp"/></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57.wdp"/></Relationships>
</file>

<file path=ppt/slides/_rels/slide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6.pn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57.wdp"/></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58.wdp"/></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58.wdp"/></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microsoft.com/office/2007/relationships/hdphoto" Target="../media/hdphoto60.wdp"/><Relationship Id="rId5" Type="http://schemas.openxmlformats.org/officeDocument/2006/relationships/image" Target="../media/image81.png"/><Relationship Id="rId4" Type="http://schemas.microsoft.com/office/2007/relationships/hdphoto" Target="../media/hdphoto59.wdp"/></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microsoft.com/office/2007/relationships/hdphoto" Target="../media/hdphoto62.wdp"/><Relationship Id="rId5" Type="http://schemas.openxmlformats.org/officeDocument/2006/relationships/image" Target="../media/image83.png"/><Relationship Id="rId4" Type="http://schemas.microsoft.com/office/2007/relationships/hdphoto" Target="../media/hdphoto61.wdp"/></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63.wdp"/><Relationship Id="rId5" Type="http://schemas.openxmlformats.org/officeDocument/2006/relationships/image" Target="../media/image84.png"/><Relationship Id="rId4" Type="http://schemas.microsoft.com/office/2007/relationships/hdphoto" Target="../media/hdphoto61.wdp"/></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microsoft.com/office/2007/relationships/hdphoto" Target="../media/hdphoto64.wdp"/><Relationship Id="rId5" Type="http://schemas.openxmlformats.org/officeDocument/2006/relationships/image" Target="../media/image85.png"/><Relationship Id="rId4" Type="http://schemas.microsoft.com/office/2007/relationships/hdphoto" Target="../media/hdphoto29.wdp"/></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6.PNG"/><Relationship Id="rId4" Type="http://schemas.microsoft.com/office/2007/relationships/hdphoto" Target="../media/hdphoto29.wdp"/></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7.PNG"/><Relationship Id="rId4" Type="http://schemas.microsoft.com/office/2007/relationships/hdphoto" Target="../media/hdphoto29.wdp"/></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8.PNG"/><Relationship Id="rId4" Type="http://schemas.microsoft.com/office/2007/relationships/hdphoto" Target="../media/hdphoto29.wdp"/></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18.wdp"/><Relationship Id="rId1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4.png"/><Relationship Id="rId17" Type="http://schemas.microsoft.com/office/2007/relationships/hdphoto" Target="../media/hdphoto20.wdp"/><Relationship Id="rId2" Type="http://schemas.openxmlformats.org/officeDocument/2006/relationships/notesSlide" Target="../notesSlides/notesSlide6.xml"/><Relationship Id="rId16" Type="http://schemas.openxmlformats.org/officeDocument/2006/relationships/image" Target="../media/image26.png"/><Relationship Id="rId1" Type="http://schemas.openxmlformats.org/officeDocument/2006/relationships/slideLayout" Target="../slideLayouts/slideLayout2.xml"/><Relationship Id="rId6" Type="http://schemas.microsoft.com/office/2007/relationships/hdphoto" Target="../media/hdphoto15.wdp"/><Relationship Id="rId11" Type="http://schemas.microsoft.com/office/2007/relationships/hdphoto" Target="../media/hdphoto17.wdp"/><Relationship Id="rId5" Type="http://schemas.openxmlformats.org/officeDocument/2006/relationships/image" Target="../media/image20.png"/><Relationship Id="rId15" Type="http://schemas.microsoft.com/office/2007/relationships/hdphoto" Target="../media/hdphoto19.wdp"/><Relationship Id="rId10" Type="http://schemas.openxmlformats.org/officeDocument/2006/relationships/image" Target="../media/image23.png"/><Relationship Id="rId19" Type="http://schemas.microsoft.com/office/2007/relationships/hdphoto" Target="../media/hdphoto21.wdp"/><Relationship Id="rId4" Type="http://schemas.microsoft.com/office/2007/relationships/hdphoto" Target="../media/hdphoto14.wdp"/><Relationship Id="rId9" Type="http://schemas.microsoft.com/office/2007/relationships/hdphoto" Target="../media/hdphoto16.wdp"/><Relationship Id="rId1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9.PNG"/><Relationship Id="rId4" Type="http://schemas.microsoft.com/office/2007/relationships/hdphoto" Target="../media/hdphoto29.wdp"/></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90.PNG"/><Relationship Id="rId4" Type="http://schemas.microsoft.com/office/2007/relationships/hdphoto" Target="../media/hdphoto29.wd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2.wdp"/></Relationships>
</file>

<file path=ppt/slides/_rels/slide8.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29.png"/><Relationship Id="rId7" Type="http://schemas.openxmlformats.org/officeDocument/2006/relationships/image" Target="../media/image30.png"/><Relationship Id="rId12" Type="http://schemas.microsoft.com/office/2007/relationships/hdphoto" Target="../media/hdphoto25.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32.png"/><Relationship Id="rId5" Type="http://schemas.openxmlformats.org/officeDocument/2006/relationships/image" Target="../media/image13.png"/><Relationship Id="rId10" Type="http://schemas.microsoft.com/office/2007/relationships/hdphoto" Target="../media/hdphoto24.wdp"/><Relationship Id="rId4" Type="http://schemas.microsoft.com/office/2007/relationships/hdphoto" Target="../media/hdphoto3.wdp"/><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microsoft.com/office/2007/relationships/hdphoto" Target="../media/hdphoto28.wdp"/><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7.wdp"/><Relationship Id="rId5" Type="http://schemas.openxmlformats.org/officeDocument/2006/relationships/image" Target="../media/image34.png"/><Relationship Id="rId4" Type="http://schemas.microsoft.com/office/2007/relationships/hdphoto" Target="../media/hdphoto2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E845509-EFB8-428A-8CC4-854B54DEB0E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1</a:t>
            </a:r>
          </a:p>
        </p:txBody>
      </p:sp>
      <p:sp>
        <p:nvSpPr>
          <p:cNvPr id="2" name="Ellipse 1"/>
          <p:cNvSpPr/>
          <p:nvPr/>
        </p:nvSpPr>
        <p:spPr>
          <a:xfrm>
            <a:off x="6400800" y="2976465"/>
            <a:ext cx="597159" cy="737119"/>
          </a:xfrm>
          <a:prstGeom prst="ellipse">
            <a:avLst/>
          </a:prstGeom>
          <a:solidFill>
            <a:srgbClr val="FFFF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A294DAC8-6ED5-4C81-9C07-CF3B609AB991}"/>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2975853" y="857555"/>
            <a:ext cx="5540581" cy="4974937"/>
          </a:xfrm>
          <a:prstGeom prst="rect">
            <a:avLst/>
          </a:prstGeom>
        </p:spPr>
      </p:pic>
    </p:spTree>
    <p:extLst>
      <p:ext uri="{BB962C8B-B14F-4D97-AF65-F5344CB8AC3E}">
        <p14:creationId xmlns:p14="http://schemas.microsoft.com/office/powerpoint/2010/main" val="1460584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D8A8F8E-9990-4939-AF02-20215AD1840C}"/>
              </a:ext>
            </a:extLst>
          </p:cNvPr>
          <p:cNvSpPr txBox="1"/>
          <p:nvPr/>
        </p:nvSpPr>
        <p:spPr>
          <a:xfrm>
            <a:off x="2463114" y="2598003"/>
            <a:ext cx="6771502" cy="830997"/>
          </a:xfrm>
          <a:prstGeom prst="rect">
            <a:avLst/>
          </a:prstGeom>
          <a:noFill/>
        </p:spPr>
        <p:txBody>
          <a:bodyPr wrap="square" rtlCol="0">
            <a:spAutoFit/>
          </a:bodyPr>
          <a:lstStyle/>
          <a:p>
            <a:pPr algn="ctr"/>
            <a:r>
              <a:rPr lang="fr-FR" sz="4800" u="sng" dirty="0">
                <a:latin typeface="Arial Black" panose="020B0A04020102020204" pitchFamily="34" charset="0"/>
              </a:rPr>
              <a:t>Conception</a:t>
            </a:r>
          </a:p>
        </p:txBody>
      </p:sp>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10</a:t>
            </a:r>
          </a:p>
        </p:txBody>
      </p:sp>
    </p:spTree>
    <p:extLst>
      <p:ext uri="{BB962C8B-B14F-4D97-AF65-F5344CB8AC3E}">
        <p14:creationId xmlns:p14="http://schemas.microsoft.com/office/powerpoint/2010/main" val="394393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DEFA5-D4D6-4561-A9A9-EA26ABA6CE68}"/>
              </a:ext>
            </a:extLst>
          </p:cNvPr>
          <p:cNvSpPr>
            <a:spLocks noGrp="1"/>
          </p:cNvSpPr>
          <p:nvPr>
            <p:ph type="title"/>
          </p:nvPr>
        </p:nvSpPr>
        <p:spPr/>
        <p:txBody>
          <a:bodyPr/>
          <a:lstStyle/>
          <a:p>
            <a:pPr algn="ctr"/>
            <a:r>
              <a:rPr lang="fr-FR" u="sng" dirty="0">
                <a:latin typeface="Arial Black" panose="020B0A04020102020204" pitchFamily="34" charset="0"/>
              </a:rPr>
              <a:t>Maquettage: Zoning</a:t>
            </a:r>
            <a:endParaRPr lang="fr-FR" dirty="0"/>
          </a:p>
        </p:txBody>
      </p:sp>
      <p:sp>
        <p:nvSpPr>
          <p:cNvPr id="6" name="ZoneTexte 5">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11</a:t>
            </a:r>
          </a:p>
        </p:txBody>
      </p:sp>
      <p:pic>
        <p:nvPicPr>
          <p:cNvPr id="4" name="Image 3">
            <a:extLst>
              <a:ext uri="{FF2B5EF4-FFF2-40B4-BE49-F238E27FC236}">
                <a16:creationId xmlns:a16="http://schemas.microsoft.com/office/drawing/2014/main" id="{4ABF2F84-D4E6-4AE6-9440-539E74E631C2}"/>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rcRect l="3736" t="9397" r="5563" b="8825"/>
          <a:stretch/>
        </p:blipFill>
        <p:spPr>
          <a:xfrm>
            <a:off x="470263" y="2013653"/>
            <a:ext cx="7245531" cy="4082346"/>
          </a:xfrm>
          <a:prstGeom prst="rect">
            <a:avLst/>
          </a:prstGeom>
          <a:ln>
            <a:solidFill>
              <a:schemeClr val="bg1"/>
            </a:solidFill>
          </a:ln>
        </p:spPr>
      </p:pic>
      <p:pic>
        <p:nvPicPr>
          <p:cNvPr id="7" name="Image 6">
            <a:extLst>
              <a:ext uri="{FF2B5EF4-FFF2-40B4-BE49-F238E27FC236}">
                <a16:creationId xmlns:a16="http://schemas.microsoft.com/office/drawing/2014/main" id="{22BE89BF-E595-413A-8CD6-FAE05C84A814}"/>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75000"/>
                    </a14:imgEffect>
                    <a14:imgEffect>
                      <a14:brightnessContrast bright="25000"/>
                    </a14:imgEffect>
                  </a14:imgLayer>
                </a14:imgProps>
              </a:ext>
            </a:extLst>
          </a:blip>
          <a:srcRect l="8555" t="7838" r="13291" b="6599"/>
          <a:stretch/>
        </p:blipFill>
        <p:spPr>
          <a:xfrm>
            <a:off x="8672060" y="1249681"/>
            <a:ext cx="2873829" cy="5412376"/>
          </a:xfrm>
          <a:prstGeom prst="rect">
            <a:avLst/>
          </a:prstGeom>
          <a:ln>
            <a:solidFill>
              <a:schemeClr val="bg1"/>
            </a:solidFill>
          </a:ln>
        </p:spPr>
      </p:pic>
    </p:spTree>
    <p:extLst>
      <p:ext uri="{BB962C8B-B14F-4D97-AF65-F5344CB8AC3E}">
        <p14:creationId xmlns:p14="http://schemas.microsoft.com/office/powerpoint/2010/main" val="3972643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FBB2E-DD3C-450E-B904-570BA4B55C2F}"/>
              </a:ext>
            </a:extLst>
          </p:cNvPr>
          <p:cNvSpPr>
            <a:spLocks noGrp="1"/>
          </p:cNvSpPr>
          <p:nvPr>
            <p:ph type="title"/>
          </p:nvPr>
        </p:nvSpPr>
        <p:spPr/>
        <p:txBody>
          <a:bodyPr/>
          <a:lstStyle/>
          <a:p>
            <a:pPr algn="ctr"/>
            <a:r>
              <a:rPr lang="fr-FR" u="sng" dirty="0">
                <a:latin typeface="Arial Black" panose="020B0A04020102020204" pitchFamily="34" charset="0"/>
              </a:rPr>
              <a:t>Maquettage: Wireframe</a:t>
            </a:r>
          </a:p>
        </p:txBody>
      </p:sp>
      <p:pic>
        <p:nvPicPr>
          <p:cNvPr id="5" name="Image 4">
            <a:extLst>
              <a:ext uri="{FF2B5EF4-FFF2-40B4-BE49-F238E27FC236}">
                <a16:creationId xmlns:a16="http://schemas.microsoft.com/office/drawing/2014/main" id="{AC43088A-8057-4402-8A8A-518C0806BD9F}"/>
              </a:ext>
            </a:extLst>
          </p:cNvPr>
          <p:cNvPicPr>
            <a:picLocks noChangeAspect="1"/>
          </p:cNvPicPr>
          <p:nvPr/>
        </p:nvPicPr>
        <p:blipFill>
          <a:blip r:embed="rId3"/>
          <a:stretch>
            <a:fillRect/>
          </a:stretch>
        </p:blipFill>
        <p:spPr>
          <a:xfrm>
            <a:off x="219116" y="1217946"/>
            <a:ext cx="8918832" cy="5016843"/>
          </a:xfrm>
          <a:prstGeom prst="rect">
            <a:avLst/>
          </a:prstGeom>
        </p:spPr>
      </p:pic>
      <p:pic>
        <p:nvPicPr>
          <p:cNvPr id="7" name="Image 6">
            <a:extLst>
              <a:ext uri="{FF2B5EF4-FFF2-40B4-BE49-F238E27FC236}">
                <a16:creationId xmlns:a16="http://schemas.microsoft.com/office/drawing/2014/main" id="{2BB14296-8A74-4110-84A2-7AACE2D01849}"/>
              </a:ext>
            </a:extLst>
          </p:cNvPr>
          <p:cNvPicPr>
            <a:picLocks noChangeAspect="1"/>
          </p:cNvPicPr>
          <p:nvPr/>
        </p:nvPicPr>
        <p:blipFill>
          <a:blip r:embed="rId4"/>
          <a:stretch>
            <a:fillRect/>
          </a:stretch>
        </p:blipFill>
        <p:spPr>
          <a:xfrm>
            <a:off x="9237411" y="1180145"/>
            <a:ext cx="2760120" cy="5210432"/>
          </a:xfrm>
          <a:prstGeom prst="rect">
            <a:avLst/>
          </a:prstGeom>
          <a:ln>
            <a:noFill/>
          </a:ln>
        </p:spPr>
      </p:pic>
      <p:sp>
        <p:nvSpPr>
          <p:cNvPr id="8" name="ZoneTexte 7">
            <a:extLst>
              <a:ext uri="{FF2B5EF4-FFF2-40B4-BE49-F238E27FC236}">
                <a16:creationId xmlns:a16="http://schemas.microsoft.com/office/drawing/2014/main" id="{AD759793-14D4-4E21-BF89-329BEF045F66}"/>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12</a:t>
            </a:r>
          </a:p>
        </p:txBody>
      </p:sp>
      <p:sp>
        <p:nvSpPr>
          <p:cNvPr id="3" name="Ellipse 2">
            <a:extLst>
              <a:ext uri="{FF2B5EF4-FFF2-40B4-BE49-F238E27FC236}">
                <a16:creationId xmlns:a16="http://schemas.microsoft.com/office/drawing/2014/main" id="{8D264B9D-22D5-4D83-B791-4C5821E73FDC}"/>
              </a:ext>
            </a:extLst>
          </p:cNvPr>
          <p:cNvSpPr/>
          <p:nvPr/>
        </p:nvSpPr>
        <p:spPr>
          <a:xfrm>
            <a:off x="3701988" y="1420427"/>
            <a:ext cx="1908699" cy="1784412"/>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9C3C6B23-4C80-47DF-8983-42897CBA111D}"/>
              </a:ext>
            </a:extLst>
          </p:cNvPr>
          <p:cNvSpPr/>
          <p:nvPr/>
        </p:nvSpPr>
        <p:spPr>
          <a:xfrm>
            <a:off x="97654" y="2379216"/>
            <a:ext cx="994299" cy="9232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7E6F2188-C155-4C0F-90B8-CBC3F44D3062}"/>
              </a:ext>
            </a:extLst>
          </p:cNvPr>
          <p:cNvSpPr/>
          <p:nvPr/>
        </p:nvSpPr>
        <p:spPr>
          <a:xfrm>
            <a:off x="7788816" y="1853248"/>
            <a:ext cx="1408218" cy="127838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3C45E8B7-4674-4F70-AFC4-3D4450904CF0}"/>
              </a:ext>
            </a:extLst>
          </p:cNvPr>
          <p:cNvSpPr/>
          <p:nvPr/>
        </p:nvSpPr>
        <p:spPr>
          <a:xfrm>
            <a:off x="1553592" y="2849732"/>
            <a:ext cx="6235224" cy="425388"/>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9C3FAF35-ED6D-48E7-AAF6-6D295DF25674}"/>
              </a:ext>
            </a:extLst>
          </p:cNvPr>
          <p:cNvSpPr/>
          <p:nvPr/>
        </p:nvSpPr>
        <p:spPr>
          <a:xfrm>
            <a:off x="3419452" y="3348326"/>
            <a:ext cx="2503503" cy="852997"/>
          </a:xfrm>
          <a:prstGeom prst="roundRect">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5F17307F-903E-49A8-B404-6EBEC026A126}"/>
              </a:ext>
            </a:extLst>
          </p:cNvPr>
          <p:cNvSpPr/>
          <p:nvPr/>
        </p:nvSpPr>
        <p:spPr>
          <a:xfrm>
            <a:off x="2494625" y="4344810"/>
            <a:ext cx="4367814" cy="821994"/>
          </a:xfrm>
          <a:prstGeom prst="roundRect">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787B79FC-02C3-4F26-B253-DA0F92F2BC9B}"/>
              </a:ext>
            </a:extLst>
          </p:cNvPr>
          <p:cNvSpPr/>
          <p:nvPr/>
        </p:nvSpPr>
        <p:spPr>
          <a:xfrm>
            <a:off x="127514" y="5708341"/>
            <a:ext cx="9069519" cy="682235"/>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B5FCE171-BA22-430B-B69A-18E0FA70E683}"/>
              </a:ext>
            </a:extLst>
          </p:cNvPr>
          <p:cNvSpPr/>
          <p:nvPr/>
        </p:nvSpPr>
        <p:spPr>
          <a:xfrm>
            <a:off x="9174288" y="3131633"/>
            <a:ext cx="1464120" cy="1873120"/>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4953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FBB2E-DD3C-450E-B904-570BA4B55C2F}"/>
              </a:ext>
            </a:extLst>
          </p:cNvPr>
          <p:cNvSpPr>
            <a:spLocks noGrp="1"/>
          </p:cNvSpPr>
          <p:nvPr>
            <p:ph type="title"/>
          </p:nvPr>
        </p:nvSpPr>
        <p:spPr>
          <a:xfrm>
            <a:off x="628694" y="182752"/>
            <a:ext cx="9481958" cy="707886"/>
          </a:xfrm>
        </p:spPr>
        <p:txBody>
          <a:bodyPr/>
          <a:lstStyle/>
          <a:p>
            <a:pPr algn="ctr"/>
            <a:r>
              <a:rPr lang="fr-FR" u="sng" dirty="0">
                <a:latin typeface="Arial Black" panose="020B0A04020102020204" pitchFamily="34" charset="0"/>
              </a:rPr>
              <a:t>Maquettage: Style </a:t>
            </a:r>
            <a:r>
              <a:rPr lang="fr-FR" u="sng" dirty="0" err="1">
                <a:latin typeface="Arial Black" panose="020B0A04020102020204" pitchFamily="34" charset="0"/>
              </a:rPr>
              <a:t>Tiles</a:t>
            </a:r>
            <a:endParaRPr lang="fr-FR" u="sng" dirty="0">
              <a:latin typeface="Arial Black" panose="020B0A04020102020204" pitchFamily="34" charset="0"/>
            </a:endParaRPr>
          </a:p>
        </p:txBody>
      </p:sp>
      <p:sp>
        <p:nvSpPr>
          <p:cNvPr id="8" name="ZoneTexte 7">
            <a:extLst>
              <a:ext uri="{FF2B5EF4-FFF2-40B4-BE49-F238E27FC236}">
                <a16:creationId xmlns:a16="http://schemas.microsoft.com/office/drawing/2014/main" id="{AD759793-14D4-4E21-BF89-329BEF045F66}"/>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13</a:t>
            </a:r>
          </a:p>
        </p:txBody>
      </p:sp>
      <p:pic>
        <p:nvPicPr>
          <p:cNvPr id="4" name="Image 3">
            <a:extLst>
              <a:ext uri="{FF2B5EF4-FFF2-40B4-BE49-F238E27FC236}">
                <a16:creationId xmlns:a16="http://schemas.microsoft.com/office/drawing/2014/main" id="{013C55E5-1AB0-42B0-9752-EE4799D21E10}"/>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526030" y="890638"/>
            <a:ext cx="9286692" cy="5223320"/>
          </a:xfrm>
          <a:prstGeom prst="rect">
            <a:avLst/>
          </a:prstGeom>
          <a:solidFill>
            <a:srgbClr val="FF9999"/>
          </a:solidFill>
          <a:ln w="38100">
            <a:solidFill>
              <a:schemeClr val="tx1"/>
            </a:solidFill>
          </a:ln>
        </p:spPr>
      </p:pic>
      <p:cxnSp>
        <p:nvCxnSpPr>
          <p:cNvPr id="9" name="Connecteur droit 8">
            <a:extLst>
              <a:ext uri="{FF2B5EF4-FFF2-40B4-BE49-F238E27FC236}">
                <a16:creationId xmlns:a16="http://schemas.microsoft.com/office/drawing/2014/main" id="{2EC07741-1BF0-4728-97B0-62CFA50B42FF}"/>
              </a:ext>
            </a:extLst>
          </p:cNvPr>
          <p:cNvCxnSpPr>
            <a:cxnSpLocks/>
          </p:cNvCxnSpPr>
          <p:nvPr/>
        </p:nvCxnSpPr>
        <p:spPr>
          <a:xfrm flipH="1">
            <a:off x="783771" y="5738949"/>
            <a:ext cx="387577" cy="49058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7092A92B-B364-4789-B2B0-5C0FA4EFD85E}"/>
              </a:ext>
            </a:extLst>
          </p:cNvPr>
          <p:cNvCxnSpPr>
            <a:cxnSpLocks/>
          </p:cNvCxnSpPr>
          <p:nvPr/>
        </p:nvCxnSpPr>
        <p:spPr>
          <a:xfrm>
            <a:off x="1754777" y="5738949"/>
            <a:ext cx="291737" cy="49058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6C73A16-3118-49CA-B499-B4DA6153B91F}"/>
              </a:ext>
            </a:extLst>
          </p:cNvPr>
          <p:cNvCxnSpPr>
            <a:cxnSpLocks/>
          </p:cNvCxnSpPr>
          <p:nvPr/>
        </p:nvCxnSpPr>
        <p:spPr>
          <a:xfrm>
            <a:off x="2168434" y="5738949"/>
            <a:ext cx="1097280" cy="49058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6B47C32B-56BF-4A31-B8A0-9CF50C0D1BC5}"/>
              </a:ext>
            </a:extLst>
          </p:cNvPr>
          <p:cNvCxnSpPr>
            <a:cxnSpLocks/>
          </p:cNvCxnSpPr>
          <p:nvPr/>
        </p:nvCxnSpPr>
        <p:spPr>
          <a:xfrm>
            <a:off x="2643051" y="5619289"/>
            <a:ext cx="1769098" cy="61024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32C6F07-7A2A-4771-90A0-8BE5266E1B83}"/>
              </a:ext>
            </a:extLst>
          </p:cNvPr>
          <p:cNvSpPr txBox="1"/>
          <p:nvPr/>
        </p:nvSpPr>
        <p:spPr>
          <a:xfrm>
            <a:off x="248194" y="6229534"/>
            <a:ext cx="1071154" cy="369332"/>
          </a:xfrm>
          <a:prstGeom prst="rect">
            <a:avLst/>
          </a:prstGeom>
          <a:noFill/>
        </p:spPr>
        <p:txBody>
          <a:bodyPr wrap="square" rtlCol="0">
            <a:spAutoFit/>
          </a:bodyPr>
          <a:lstStyle/>
          <a:p>
            <a:r>
              <a:rPr lang="fr-FR" b="1" dirty="0">
                <a:solidFill>
                  <a:srgbClr val="FF9999"/>
                </a:solidFill>
              </a:rPr>
              <a:t>#2c5e8f</a:t>
            </a:r>
          </a:p>
        </p:txBody>
      </p:sp>
      <p:sp>
        <p:nvSpPr>
          <p:cNvPr id="29" name="ZoneTexte 28">
            <a:extLst>
              <a:ext uri="{FF2B5EF4-FFF2-40B4-BE49-F238E27FC236}">
                <a16:creationId xmlns:a16="http://schemas.microsoft.com/office/drawing/2014/main" id="{A1505BE1-297F-4C99-9E2A-DA047C16D1E8}"/>
              </a:ext>
            </a:extLst>
          </p:cNvPr>
          <p:cNvSpPr txBox="1"/>
          <p:nvPr/>
        </p:nvSpPr>
        <p:spPr>
          <a:xfrm>
            <a:off x="1441268" y="6229534"/>
            <a:ext cx="1140823" cy="369332"/>
          </a:xfrm>
          <a:prstGeom prst="rect">
            <a:avLst/>
          </a:prstGeom>
          <a:noFill/>
        </p:spPr>
        <p:txBody>
          <a:bodyPr wrap="square" rtlCol="0">
            <a:spAutoFit/>
          </a:bodyPr>
          <a:lstStyle/>
          <a:p>
            <a:r>
              <a:rPr lang="fr-FR" b="1" dirty="0">
                <a:solidFill>
                  <a:srgbClr val="FF9999"/>
                </a:solidFill>
              </a:rPr>
              <a:t>#4282c0</a:t>
            </a:r>
          </a:p>
        </p:txBody>
      </p:sp>
      <p:sp>
        <p:nvSpPr>
          <p:cNvPr id="30" name="ZoneTexte 29">
            <a:extLst>
              <a:ext uri="{FF2B5EF4-FFF2-40B4-BE49-F238E27FC236}">
                <a16:creationId xmlns:a16="http://schemas.microsoft.com/office/drawing/2014/main" id="{ED7B6C89-C9C2-4E5F-B1FA-FD2E3629B2DA}"/>
              </a:ext>
            </a:extLst>
          </p:cNvPr>
          <p:cNvSpPr txBox="1"/>
          <p:nvPr/>
        </p:nvSpPr>
        <p:spPr>
          <a:xfrm>
            <a:off x="2717074" y="6245502"/>
            <a:ext cx="1071154" cy="369332"/>
          </a:xfrm>
          <a:prstGeom prst="rect">
            <a:avLst/>
          </a:prstGeom>
          <a:noFill/>
        </p:spPr>
        <p:txBody>
          <a:bodyPr wrap="square" rtlCol="0">
            <a:spAutoFit/>
          </a:bodyPr>
          <a:lstStyle/>
          <a:p>
            <a:r>
              <a:rPr lang="fr-FR" b="1" dirty="0">
                <a:solidFill>
                  <a:srgbClr val="FF9999"/>
                </a:solidFill>
              </a:rPr>
              <a:t>#f6ea56</a:t>
            </a:r>
          </a:p>
        </p:txBody>
      </p:sp>
      <p:sp>
        <p:nvSpPr>
          <p:cNvPr id="31" name="ZoneTexte 30">
            <a:extLst>
              <a:ext uri="{FF2B5EF4-FFF2-40B4-BE49-F238E27FC236}">
                <a16:creationId xmlns:a16="http://schemas.microsoft.com/office/drawing/2014/main" id="{57D2AC92-719B-46B6-AD73-C61AAED8301E}"/>
              </a:ext>
            </a:extLst>
          </p:cNvPr>
          <p:cNvSpPr txBox="1"/>
          <p:nvPr/>
        </p:nvSpPr>
        <p:spPr>
          <a:xfrm>
            <a:off x="4001588" y="6229534"/>
            <a:ext cx="822540" cy="369332"/>
          </a:xfrm>
          <a:prstGeom prst="rect">
            <a:avLst/>
          </a:prstGeom>
          <a:noFill/>
        </p:spPr>
        <p:txBody>
          <a:bodyPr wrap="square" rtlCol="0">
            <a:spAutoFit/>
          </a:bodyPr>
          <a:lstStyle/>
          <a:p>
            <a:r>
              <a:rPr lang="fr-FR" b="1" dirty="0">
                <a:solidFill>
                  <a:srgbClr val="FF9999"/>
                </a:solidFill>
              </a:rPr>
              <a:t>#</a:t>
            </a:r>
            <a:r>
              <a:rPr lang="fr-FR" b="1" dirty="0" err="1">
                <a:solidFill>
                  <a:srgbClr val="FF9999"/>
                </a:solidFill>
              </a:rPr>
              <a:t>ffffff</a:t>
            </a:r>
            <a:endParaRPr lang="fr-FR" b="1" dirty="0">
              <a:solidFill>
                <a:srgbClr val="FF9999"/>
              </a:solidFill>
            </a:endParaRPr>
          </a:p>
        </p:txBody>
      </p:sp>
    </p:spTree>
    <p:extLst>
      <p:ext uri="{BB962C8B-B14F-4D97-AF65-F5344CB8AC3E}">
        <p14:creationId xmlns:p14="http://schemas.microsoft.com/office/powerpoint/2010/main" val="398593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1FDE11-2C6F-4F2F-9AFB-51B91B022CC9}"/>
              </a:ext>
            </a:extLst>
          </p:cNvPr>
          <p:cNvSpPr>
            <a:spLocks noGrp="1"/>
          </p:cNvSpPr>
          <p:nvPr>
            <p:ph type="title"/>
          </p:nvPr>
        </p:nvSpPr>
        <p:spPr/>
        <p:txBody>
          <a:bodyPr/>
          <a:lstStyle/>
          <a:p>
            <a:pPr algn="ctr"/>
            <a:r>
              <a:rPr lang="fr-FR" u="sng" dirty="0">
                <a:latin typeface="Arial Black" panose="020B0A04020102020204" pitchFamily="34" charset="0"/>
              </a:rPr>
              <a:t>Maquettage: </a:t>
            </a:r>
            <a:r>
              <a:rPr lang="fr-FR" u="sng" dirty="0" err="1">
                <a:latin typeface="Arial Black" panose="020B0A04020102020204" pitchFamily="34" charset="0"/>
              </a:rPr>
              <a:t>Mockup</a:t>
            </a:r>
            <a:endParaRPr lang="fr-FR" dirty="0"/>
          </a:p>
        </p:txBody>
      </p:sp>
      <p:sp>
        <p:nvSpPr>
          <p:cNvPr id="8" name="ZoneTexte 7">
            <a:extLst>
              <a:ext uri="{FF2B5EF4-FFF2-40B4-BE49-F238E27FC236}">
                <a16:creationId xmlns:a16="http://schemas.microsoft.com/office/drawing/2014/main" id="{E521395D-09C2-4FCC-B2B4-966F61C38B02}"/>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14</a:t>
            </a:r>
          </a:p>
        </p:txBody>
      </p:sp>
      <p:pic>
        <p:nvPicPr>
          <p:cNvPr id="6" name="Image 5">
            <a:extLst>
              <a:ext uri="{FF2B5EF4-FFF2-40B4-BE49-F238E27FC236}">
                <a16:creationId xmlns:a16="http://schemas.microsoft.com/office/drawing/2014/main" id="{00C82F24-F285-4E73-9E8B-16246079C19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rcRect b="760"/>
          <a:stretch/>
        </p:blipFill>
        <p:spPr>
          <a:xfrm>
            <a:off x="316608" y="1474237"/>
            <a:ext cx="8795946" cy="4923158"/>
          </a:xfrm>
          <a:prstGeom prst="rect">
            <a:avLst/>
          </a:prstGeom>
          <a:ln>
            <a:solidFill>
              <a:schemeClr val="tx1"/>
            </a:solidFill>
          </a:ln>
        </p:spPr>
      </p:pic>
      <p:pic>
        <p:nvPicPr>
          <p:cNvPr id="9" name="Image 8">
            <a:extLst>
              <a:ext uri="{FF2B5EF4-FFF2-40B4-BE49-F238E27FC236}">
                <a16:creationId xmlns:a16="http://schemas.microsoft.com/office/drawing/2014/main" id="{9104027F-1617-494F-B077-4AE12F7CFBDB}"/>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9358604" y="1269002"/>
            <a:ext cx="2700162" cy="5501578"/>
          </a:xfrm>
          <a:prstGeom prst="rect">
            <a:avLst/>
          </a:prstGeom>
        </p:spPr>
      </p:pic>
    </p:spTree>
    <p:extLst>
      <p:ext uri="{BB962C8B-B14F-4D97-AF65-F5344CB8AC3E}">
        <p14:creationId xmlns:p14="http://schemas.microsoft.com/office/powerpoint/2010/main" val="47232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128315"/>
            <a:ext cx="9404723" cy="749118"/>
          </a:xfrm>
        </p:spPr>
        <p:txBody>
          <a:bodyPr/>
          <a:lstStyle/>
          <a:p>
            <a:pPr algn="ctr"/>
            <a:r>
              <a:rPr lang="fr-FR" u="sng" dirty="0">
                <a:latin typeface="Arial Black" panose="020B0A04020102020204" pitchFamily="34" charset="0"/>
              </a:rPr>
              <a:t>MCD:</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15</a:t>
            </a:r>
          </a:p>
        </p:txBody>
      </p:sp>
      <p:pic>
        <p:nvPicPr>
          <p:cNvPr id="6" name="Image 5">
            <a:extLst>
              <a:ext uri="{FF2B5EF4-FFF2-40B4-BE49-F238E27FC236}">
                <a16:creationId xmlns:a16="http://schemas.microsoft.com/office/drawing/2014/main" id="{CCC76B53-1C1F-4198-A23D-5AC12C14697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Lst>
          </a:blip>
          <a:srcRect t="3883" r="944" b="11522"/>
          <a:stretch/>
        </p:blipFill>
        <p:spPr>
          <a:xfrm>
            <a:off x="612909" y="1292067"/>
            <a:ext cx="10966182" cy="5354951"/>
          </a:xfrm>
          <a:prstGeom prst="rect">
            <a:avLst/>
          </a:prstGeom>
        </p:spPr>
      </p:pic>
      <p:sp>
        <p:nvSpPr>
          <p:cNvPr id="7" name="Ellipse 6">
            <a:extLst>
              <a:ext uri="{FF2B5EF4-FFF2-40B4-BE49-F238E27FC236}">
                <a16:creationId xmlns:a16="http://schemas.microsoft.com/office/drawing/2014/main" id="{20B14871-1736-4899-867A-583667A2E551}"/>
              </a:ext>
            </a:extLst>
          </p:cNvPr>
          <p:cNvSpPr/>
          <p:nvPr/>
        </p:nvSpPr>
        <p:spPr>
          <a:xfrm>
            <a:off x="1828800" y="3107184"/>
            <a:ext cx="2547891" cy="1935333"/>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FD7C7B57-684E-43FD-A981-CB117F505581}"/>
              </a:ext>
            </a:extLst>
          </p:cNvPr>
          <p:cNvSpPr/>
          <p:nvPr/>
        </p:nvSpPr>
        <p:spPr>
          <a:xfrm>
            <a:off x="6658252" y="3293616"/>
            <a:ext cx="2308195" cy="1748901"/>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8372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29430" y="102627"/>
            <a:ext cx="9404723" cy="749118"/>
          </a:xfrm>
        </p:spPr>
        <p:txBody>
          <a:bodyPr/>
          <a:lstStyle/>
          <a:p>
            <a:pPr algn="ctr"/>
            <a:r>
              <a:rPr lang="fr-FR" u="sng" dirty="0">
                <a:latin typeface="Arial Black" panose="020B0A04020102020204" pitchFamily="34" charset="0"/>
              </a:rPr>
              <a:t>MLD:</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16</a:t>
            </a:r>
          </a:p>
        </p:txBody>
      </p:sp>
      <p:pic>
        <p:nvPicPr>
          <p:cNvPr id="4" name="Image 3">
            <a:extLst>
              <a:ext uri="{FF2B5EF4-FFF2-40B4-BE49-F238E27FC236}">
                <a16:creationId xmlns:a16="http://schemas.microsoft.com/office/drawing/2014/main" id="{4E9F8479-6CF6-4F0C-A329-FEA0A814CE2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1000"/>
                    </a14:imgEffect>
                  </a14:imgLayer>
                </a14:imgProps>
              </a:ext>
            </a:extLst>
          </a:blip>
          <a:srcRect r="1196" b="4512"/>
          <a:stretch/>
        </p:blipFill>
        <p:spPr>
          <a:xfrm>
            <a:off x="606577" y="1217505"/>
            <a:ext cx="10629834" cy="5474958"/>
          </a:xfrm>
          <a:prstGeom prst="rect">
            <a:avLst/>
          </a:prstGeom>
        </p:spPr>
      </p:pic>
      <p:sp>
        <p:nvSpPr>
          <p:cNvPr id="5" name="Ellipse 4">
            <a:extLst>
              <a:ext uri="{FF2B5EF4-FFF2-40B4-BE49-F238E27FC236}">
                <a16:creationId xmlns:a16="http://schemas.microsoft.com/office/drawing/2014/main" id="{1FF2C1EB-AD3E-4A6E-B7A3-20EFC6BC915A}"/>
              </a:ext>
            </a:extLst>
          </p:cNvPr>
          <p:cNvSpPr/>
          <p:nvPr/>
        </p:nvSpPr>
        <p:spPr>
          <a:xfrm>
            <a:off x="532660" y="3045041"/>
            <a:ext cx="1162975" cy="941033"/>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7853EB80-F796-4601-AEEE-D86B7969B70F}"/>
              </a:ext>
            </a:extLst>
          </p:cNvPr>
          <p:cNvSpPr/>
          <p:nvPr/>
        </p:nvSpPr>
        <p:spPr>
          <a:xfrm>
            <a:off x="8025414" y="3204839"/>
            <a:ext cx="1074198" cy="781235"/>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38282F8-CB71-4F99-871D-F9A47FFF3481}"/>
              </a:ext>
            </a:extLst>
          </p:cNvPr>
          <p:cNvSpPr/>
          <p:nvPr/>
        </p:nvSpPr>
        <p:spPr>
          <a:xfrm>
            <a:off x="2604053" y="4740676"/>
            <a:ext cx="1597981" cy="1349406"/>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3F01D818-5F12-4A2D-8C24-08CE3F7AFF67}"/>
              </a:ext>
            </a:extLst>
          </p:cNvPr>
          <p:cNvSpPr/>
          <p:nvPr/>
        </p:nvSpPr>
        <p:spPr>
          <a:xfrm>
            <a:off x="4385569" y="5299970"/>
            <a:ext cx="2175029" cy="1558030"/>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744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403612"/>
            <a:ext cx="9404723" cy="1400530"/>
          </a:xfrm>
        </p:spPr>
        <p:txBody>
          <a:bodyPr/>
          <a:lstStyle/>
          <a:p>
            <a:pPr algn="ctr"/>
            <a:r>
              <a:rPr lang="fr-FR" u="sng" dirty="0">
                <a:latin typeface="Arial Black" panose="020B0A04020102020204" pitchFamily="34" charset="0"/>
              </a:rPr>
              <a:t>Use case:</a:t>
            </a:r>
          </a:p>
        </p:txBody>
      </p:sp>
      <p:sp>
        <p:nvSpPr>
          <p:cNvPr id="8" name="ZoneTexte 7">
            <a:extLst>
              <a:ext uri="{FF2B5EF4-FFF2-40B4-BE49-F238E27FC236}">
                <a16:creationId xmlns:a16="http://schemas.microsoft.com/office/drawing/2014/main" id="{25F50F31-77D3-4346-992A-356543807FDC}"/>
              </a:ext>
            </a:extLst>
          </p:cNvPr>
          <p:cNvSpPr txBox="1"/>
          <p:nvPr/>
        </p:nvSpPr>
        <p:spPr>
          <a:xfrm>
            <a:off x="4364508" y="1581664"/>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Interface</a:t>
            </a:r>
            <a:r>
              <a:rPr lang="fr-FR" sz="2400" dirty="0">
                <a:solidFill>
                  <a:schemeClr val="accent2"/>
                </a:solidFill>
                <a:latin typeface="Arial Black" panose="020B0A04020102020204" pitchFamily="34" charset="0"/>
              </a:rPr>
              <a:t> </a:t>
            </a:r>
            <a:r>
              <a:rPr lang="fr-FR" sz="2400" dirty="0">
                <a:solidFill>
                  <a:schemeClr val="accent2">
                    <a:lumMod val="60000"/>
                    <a:lumOff val="40000"/>
                  </a:schemeClr>
                </a:solidFill>
                <a:latin typeface="Arial Black" panose="020B0A04020102020204" pitchFamily="34" charset="0"/>
              </a:rPr>
              <a:t>principale</a:t>
            </a:r>
          </a:p>
        </p:txBody>
      </p:sp>
      <p:sp>
        <p:nvSpPr>
          <p:cNvPr id="9" name="ZoneTexte 8">
            <a:extLst>
              <a:ext uri="{FF2B5EF4-FFF2-40B4-BE49-F238E27FC236}">
                <a16:creationId xmlns:a16="http://schemas.microsoft.com/office/drawing/2014/main" id="{CF9530AC-5EA1-4687-9D26-EC8D5597067F}"/>
              </a:ext>
            </a:extLst>
          </p:cNvPr>
          <p:cNvSpPr txBox="1"/>
          <p:nvPr/>
        </p:nvSpPr>
        <p:spPr>
          <a:xfrm>
            <a:off x="4364508" y="3532697"/>
            <a:ext cx="2669060"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Back office</a:t>
            </a:r>
          </a:p>
        </p:txBody>
      </p:sp>
      <p:sp>
        <p:nvSpPr>
          <p:cNvPr id="10" name="Flèche : virage 9">
            <a:extLst>
              <a:ext uri="{FF2B5EF4-FFF2-40B4-BE49-F238E27FC236}">
                <a16:creationId xmlns:a16="http://schemas.microsoft.com/office/drawing/2014/main" id="{6AD8375E-5AC7-4210-8931-7ED968DC0C06}"/>
              </a:ext>
            </a:extLst>
          </p:cNvPr>
          <p:cNvSpPr/>
          <p:nvPr/>
        </p:nvSpPr>
        <p:spPr>
          <a:xfrm rot="10800000">
            <a:off x="5014308" y="2401881"/>
            <a:ext cx="800131"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Flèche : angle droit 10">
            <a:extLst>
              <a:ext uri="{FF2B5EF4-FFF2-40B4-BE49-F238E27FC236}">
                <a16:creationId xmlns:a16="http://schemas.microsoft.com/office/drawing/2014/main" id="{078DE906-67EF-4213-A87F-2DCD83E0DE83}"/>
              </a:ext>
            </a:extLst>
          </p:cNvPr>
          <p:cNvSpPr/>
          <p:nvPr/>
        </p:nvSpPr>
        <p:spPr>
          <a:xfrm rot="5400000">
            <a:off x="5547259" y="4098176"/>
            <a:ext cx="947351" cy="907678"/>
          </a:xfrm>
          <a:prstGeom prst="ben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17</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072" y="1306341"/>
            <a:ext cx="4967266" cy="5376042"/>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538" y="1284163"/>
            <a:ext cx="4417072" cy="4035406"/>
          </a:xfrm>
          <a:prstGeom prst="rect">
            <a:avLst/>
          </a:prstGeom>
        </p:spPr>
      </p:pic>
    </p:spTree>
    <p:extLst>
      <p:ext uri="{BB962C8B-B14F-4D97-AF65-F5344CB8AC3E}">
        <p14:creationId xmlns:p14="http://schemas.microsoft.com/office/powerpoint/2010/main" val="130287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358" y="137052"/>
            <a:ext cx="7193198" cy="6571657"/>
          </a:xfrm>
          <a:prstGeom prst="rect">
            <a:avLst/>
          </a:prstGeom>
        </p:spPr>
      </p:pic>
      <p:sp>
        <p:nvSpPr>
          <p:cNvPr id="5" name="Ellipse 4"/>
          <p:cNvSpPr/>
          <p:nvPr/>
        </p:nvSpPr>
        <p:spPr>
          <a:xfrm>
            <a:off x="2202024" y="447869"/>
            <a:ext cx="1203649" cy="895739"/>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2130489" y="3912637"/>
            <a:ext cx="1203649" cy="895739"/>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4376057" y="923731"/>
            <a:ext cx="3526972" cy="2509933"/>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18</a:t>
            </a:r>
          </a:p>
        </p:txBody>
      </p:sp>
    </p:spTree>
    <p:extLst>
      <p:ext uri="{BB962C8B-B14F-4D97-AF65-F5344CB8AC3E}">
        <p14:creationId xmlns:p14="http://schemas.microsoft.com/office/powerpoint/2010/main" val="193948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20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08" y="1184988"/>
            <a:ext cx="10153145" cy="5430416"/>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19</a:t>
            </a:r>
          </a:p>
        </p:txBody>
      </p:sp>
      <p:sp>
        <p:nvSpPr>
          <p:cNvPr id="2" name="Ellipse 1"/>
          <p:cNvSpPr/>
          <p:nvPr/>
        </p:nvSpPr>
        <p:spPr>
          <a:xfrm>
            <a:off x="7531331" y="3599411"/>
            <a:ext cx="2751513" cy="615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p:cNvSpPr/>
          <p:nvPr/>
        </p:nvSpPr>
        <p:spPr>
          <a:xfrm>
            <a:off x="1945178" y="3923607"/>
            <a:ext cx="5561215" cy="1429789"/>
          </a:xfrm>
          <a:custGeom>
            <a:avLst/>
            <a:gdLst>
              <a:gd name="connsiteX0" fmla="*/ 5561215 w 5561215"/>
              <a:gd name="connsiteY0" fmla="*/ 0 h 1429789"/>
              <a:gd name="connsiteX1" fmla="*/ 4846320 w 5561215"/>
              <a:gd name="connsiteY1" fmla="*/ 74815 h 1429789"/>
              <a:gd name="connsiteX2" fmla="*/ 2685011 w 5561215"/>
              <a:gd name="connsiteY2" fmla="*/ 83128 h 1429789"/>
              <a:gd name="connsiteX3" fmla="*/ 1371600 w 5561215"/>
              <a:gd name="connsiteY3" fmla="*/ 623455 h 1429789"/>
              <a:gd name="connsiteX4" fmla="*/ 0 w 5561215"/>
              <a:gd name="connsiteY4" fmla="*/ 1429789 h 14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215" h="1429789">
                <a:moveTo>
                  <a:pt x="5561215" y="0"/>
                </a:moveTo>
                <a:cubicBezTo>
                  <a:pt x="5443451" y="30480"/>
                  <a:pt x="5325687" y="60960"/>
                  <a:pt x="4846320" y="74815"/>
                </a:cubicBezTo>
                <a:cubicBezTo>
                  <a:pt x="4366953" y="88670"/>
                  <a:pt x="3264131" y="-8312"/>
                  <a:pt x="2685011" y="83128"/>
                </a:cubicBezTo>
                <a:cubicBezTo>
                  <a:pt x="2105891" y="174568"/>
                  <a:pt x="1819102" y="399012"/>
                  <a:pt x="1371600" y="623455"/>
                </a:cubicBezTo>
                <a:cubicBezTo>
                  <a:pt x="924098" y="847899"/>
                  <a:pt x="462049" y="1138844"/>
                  <a:pt x="0" y="14297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943896" y="3746307"/>
            <a:ext cx="2452255" cy="307777"/>
          </a:xfrm>
          <a:prstGeom prst="rect">
            <a:avLst/>
          </a:prstGeom>
          <a:noFill/>
        </p:spPr>
        <p:txBody>
          <a:bodyPr wrap="square" rtlCol="0">
            <a:spAutoFit/>
          </a:bodyPr>
          <a:lstStyle/>
          <a:p>
            <a:r>
              <a:rPr lang="fr-FR" sz="1400" b="1" dirty="0">
                <a:solidFill>
                  <a:schemeClr val="bg1"/>
                </a:solidFill>
              </a:rPr>
              <a:t>Passer en </a:t>
            </a:r>
            <a:r>
              <a:rPr lang="fr-FR" sz="1400" b="1" dirty="0" err="1">
                <a:solidFill>
                  <a:schemeClr val="bg1"/>
                </a:solidFill>
              </a:rPr>
              <a:t>dark</a:t>
            </a:r>
            <a:r>
              <a:rPr lang="fr-FR" sz="1400" b="1" dirty="0">
                <a:solidFill>
                  <a:schemeClr val="bg1"/>
                </a:solidFill>
              </a:rPr>
              <a:t> </a:t>
            </a:r>
            <a:r>
              <a:rPr lang="fr-FR" sz="1400" b="1" dirty="0" err="1">
                <a:solidFill>
                  <a:schemeClr val="bg1"/>
                </a:solidFill>
              </a:rPr>
              <a:t>mod</a:t>
            </a:r>
            <a:endParaRPr lang="fr-FR" sz="1400" b="1" dirty="0">
              <a:solidFill>
                <a:schemeClr val="bg1"/>
              </a:solidFill>
            </a:endParaRPr>
          </a:p>
        </p:txBody>
      </p:sp>
      <p:sp>
        <p:nvSpPr>
          <p:cNvPr id="10" name="Ellipse 9"/>
          <p:cNvSpPr/>
          <p:nvPr/>
        </p:nvSpPr>
        <p:spPr>
          <a:xfrm>
            <a:off x="7730836" y="4480560"/>
            <a:ext cx="2768139"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8146173" y="4576610"/>
            <a:ext cx="2452255" cy="307777"/>
          </a:xfrm>
          <a:prstGeom prst="rect">
            <a:avLst/>
          </a:prstGeom>
          <a:noFill/>
        </p:spPr>
        <p:txBody>
          <a:bodyPr wrap="square" rtlCol="0">
            <a:spAutoFit/>
          </a:bodyPr>
          <a:lstStyle/>
          <a:p>
            <a:r>
              <a:rPr lang="fr-FR" sz="1400" b="1" dirty="0">
                <a:solidFill>
                  <a:schemeClr val="bg1"/>
                </a:solidFill>
              </a:rPr>
              <a:t>Passer en light </a:t>
            </a:r>
            <a:r>
              <a:rPr lang="fr-FR" sz="1400" b="1" dirty="0" err="1">
                <a:solidFill>
                  <a:schemeClr val="bg1"/>
                </a:solidFill>
              </a:rPr>
              <a:t>mod</a:t>
            </a:r>
            <a:endParaRPr lang="fr-FR" sz="1400" b="1" dirty="0">
              <a:solidFill>
                <a:schemeClr val="bg1"/>
              </a:solidFill>
            </a:endParaRPr>
          </a:p>
        </p:txBody>
      </p:sp>
      <p:sp>
        <p:nvSpPr>
          <p:cNvPr id="12" name="Forme libre 11"/>
          <p:cNvSpPr/>
          <p:nvPr/>
        </p:nvSpPr>
        <p:spPr>
          <a:xfrm>
            <a:off x="1911927" y="4598410"/>
            <a:ext cx="5818909" cy="871365"/>
          </a:xfrm>
          <a:custGeom>
            <a:avLst/>
            <a:gdLst>
              <a:gd name="connsiteX0" fmla="*/ 5818909 w 5818909"/>
              <a:gd name="connsiteY0" fmla="*/ 156470 h 871365"/>
              <a:gd name="connsiteX1" fmla="*/ 5029200 w 5818909"/>
              <a:gd name="connsiteY1" fmla="*/ 6841 h 871365"/>
              <a:gd name="connsiteX2" fmla="*/ 4605251 w 5818909"/>
              <a:gd name="connsiteY2" fmla="*/ 23466 h 871365"/>
              <a:gd name="connsiteX3" fmla="*/ 2676698 w 5818909"/>
              <a:gd name="connsiteY3" fmla="*/ 15154 h 871365"/>
              <a:gd name="connsiteX4" fmla="*/ 1895302 w 5818909"/>
              <a:gd name="connsiteY4" fmla="*/ 164783 h 871365"/>
              <a:gd name="connsiteX5" fmla="*/ 0 w 5818909"/>
              <a:gd name="connsiteY5" fmla="*/ 871365 h 87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8909" h="871365">
                <a:moveTo>
                  <a:pt x="5818909" y="156470"/>
                </a:moveTo>
                <a:cubicBezTo>
                  <a:pt x="5525192" y="92739"/>
                  <a:pt x="5231476" y="29008"/>
                  <a:pt x="5029200" y="6841"/>
                </a:cubicBezTo>
                <a:cubicBezTo>
                  <a:pt x="4826924" y="-15326"/>
                  <a:pt x="4605251" y="23466"/>
                  <a:pt x="4605251" y="23466"/>
                </a:cubicBezTo>
                <a:cubicBezTo>
                  <a:pt x="4213167" y="24851"/>
                  <a:pt x="3128356" y="-8399"/>
                  <a:pt x="2676698" y="15154"/>
                </a:cubicBezTo>
                <a:cubicBezTo>
                  <a:pt x="2225040" y="38707"/>
                  <a:pt x="2341418" y="22081"/>
                  <a:pt x="1895302" y="164783"/>
                </a:cubicBezTo>
                <a:cubicBezTo>
                  <a:pt x="1449186" y="307485"/>
                  <a:pt x="724593" y="589425"/>
                  <a:pt x="0" y="8713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7730836" y="3281082"/>
            <a:ext cx="2867592" cy="21886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314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p:bldP spid="10" grpId="0" animBg="1"/>
      <p:bldP spid="11" grpId="0"/>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u="sng" dirty="0">
                <a:latin typeface="Arial Black" panose="020B0A04020102020204" pitchFamily="34" charset="0"/>
              </a:rPr>
              <a:t>Sommaire:</a:t>
            </a:r>
            <a:br>
              <a:rPr lang="fr-FR" u="sng" dirty="0">
                <a:latin typeface="Arial Black" panose="020B0A04020102020204" pitchFamily="34" charset="0"/>
              </a:rPr>
            </a:br>
            <a:endParaRPr lang="fr-FR" u="sng" dirty="0">
              <a:latin typeface="Arial Black" panose="020B0A04020102020204" pitchFamily="34" charset="0"/>
            </a:endParaRPr>
          </a:p>
        </p:txBody>
      </p:sp>
      <p:sp>
        <p:nvSpPr>
          <p:cNvPr id="3" name="Espace réservé du contenu 2"/>
          <p:cNvSpPr>
            <a:spLocks noGrp="1"/>
          </p:cNvSpPr>
          <p:nvPr>
            <p:ph idx="1"/>
          </p:nvPr>
        </p:nvSpPr>
        <p:spPr>
          <a:xfrm>
            <a:off x="2668192" y="1238085"/>
            <a:ext cx="3110515" cy="5425292"/>
          </a:xfrm>
        </p:spPr>
        <p:txBody>
          <a:bodyPr>
            <a:noAutofit/>
          </a:bodyPr>
          <a:lstStyle/>
          <a:p>
            <a:pPr marL="0" indent="0">
              <a:buNone/>
            </a:pPr>
            <a:r>
              <a:rPr lang="fr-FR" sz="2400" u="sng" dirty="0">
                <a:latin typeface="Arial Black" panose="020B0A04020102020204" pitchFamily="34" charset="0"/>
              </a:rPr>
              <a:t>Contexte</a:t>
            </a:r>
          </a:p>
          <a:p>
            <a:pPr marL="0" indent="0">
              <a:buNone/>
            </a:pPr>
            <a:r>
              <a:rPr lang="fr-FR" dirty="0">
                <a:solidFill>
                  <a:srgbClr val="F9ED60"/>
                </a:solidFill>
                <a:latin typeface="Arial" panose="020B0604020202020204" pitchFamily="34" charset="0"/>
                <a:cs typeface="Arial" panose="020B0604020202020204" pitchFamily="34" charset="0"/>
              </a:rPr>
              <a:t>- Contexte général</a:t>
            </a:r>
          </a:p>
          <a:p>
            <a:pPr marL="0" indent="0">
              <a:buNone/>
            </a:pPr>
            <a:r>
              <a:rPr lang="fr-FR" dirty="0">
                <a:solidFill>
                  <a:srgbClr val="F9ED60"/>
                </a:solidFill>
                <a:latin typeface="Arial" panose="020B0604020202020204" pitchFamily="34" charset="0"/>
                <a:cs typeface="Arial" panose="020B0604020202020204" pitchFamily="34" charset="0"/>
              </a:rPr>
              <a:t>- Objectifs</a:t>
            </a:r>
          </a:p>
          <a:p>
            <a:pPr marL="0" indent="0">
              <a:buNone/>
            </a:pPr>
            <a:r>
              <a:rPr lang="fr-FR" dirty="0">
                <a:solidFill>
                  <a:srgbClr val="F9ED60"/>
                </a:solidFill>
                <a:latin typeface="Arial" panose="020B0604020202020204" pitchFamily="34" charset="0"/>
                <a:cs typeface="Arial" panose="020B0604020202020204" pitchFamily="34" charset="0"/>
              </a:rPr>
              <a:t>- Moyens utilisées</a:t>
            </a:r>
          </a:p>
          <a:p>
            <a:pPr marL="0" indent="0">
              <a:buNone/>
            </a:pPr>
            <a:r>
              <a:rPr lang="fr-FR" dirty="0">
                <a:solidFill>
                  <a:srgbClr val="F9ED60"/>
                </a:solidFill>
                <a:latin typeface="Arial" panose="020B0604020202020204" pitchFamily="34" charset="0"/>
                <a:cs typeface="Arial" panose="020B0604020202020204" pitchFamily="34" charset="0"/>
              </a:rPr>
              <a:t>- Contraintes</a:t>
            </a:r>
          </a:p>
          <a:p>
            <a:pPr marL="0" indent="0">
              <a:buNone/>
            </a:pPr>
            <a:endParaRPr lang="fr-FR" sz="2400" dirty="0">
              <a:latin typeface="Arial Black" panose="020B0A04020102020204" pitchFamily="34" charset="0"/>
            </a:endParaRPr>
          </a:p>
          <a:p>
            <a:pPr marL="0" indent="0">
              <a:buNone/>
            </a:pPr>
            <a:r>
              <a:rPr lang="fr-FR" sz="2400" u="sng" dirty="0">
                <a:latin typeface="Arial Black" panose="020B0A04020102020204" pitchFamily="34" charset="0"/>
              </a:rPr>
              <a:t>Conception</a:t>
            </a:r>
          </a:p>
          <a:p>
            <a:pPr marL="0" indent="0">
              <a:buNone/>
            </a:pPr>
            <a:r>
              <a:rPr lang="fr-FR" dirty="0">
                <a:solidFill>
                  <a:srgbClr val="F9ED60"/>
                </a:solidFill>
                <a:latin typeface="Arial" panose="020B0604020202020204" pitchFamily="34" charset="0"/>
                <a:cs typeface="Arial" panose="020B0604020202020204" pitchFamily="34" charset="0"/>
              </a:rPr>
              <a:t>- Maquettage</a:t>
            </a:r>
          </a:p>
          <a:p>
            <a:pPr marL="0" indent="0">
              <a:buNone/>
            </a:pPr>
            <a:r>
              <a:rPr lang="fr-FR" dirty="0">
                <a:solidFill>
                  <a:srgbClr val="F9ED60"/>
                </a:solidFill>
                <a:latin typeface="Arial" panose="020B0604020202020204" pitchFamily="34" charset="0"/>
                <a:cs typeface="Arial" panose="020B0604020202020204" pitchFamily="34" charset="0"/>
              </a:rPr>
              <a:t>- MCD / MLD</a:t>
            </a:r>
          </a:p>
          <a:p>
            <a:pPr marL="0" indent="0">
              <a:buNone/>
            </a:pPr>
            <a:r>
              <a:rPr lang="fr-FR" dirty="0">
                <a:solidFill>
                  <a:srgbClr val="F9ED60"/>
                </a:solidFill>
                <a:latin typeface="Arial" panose="020B0604020202020204" pitchFamily="34" charset="0"/>
                <a:cs typeface="Arial" panose="020B0604020202020204" pitchFamily="34" charset="0"/>
              </a:rPr>
              <a:t>- Use case</a:t>
            </a:r>
          </a:p>
          <a:p>
            <a:pPr marL="0" indent="0">
              <a:buNone/>
            </a:pPr>
            <a:r>
              <a:rPr lang="fr-FR" dirty="0">
                <a:solidFill>
                  <a:srgbClr val="F9ED60"/>
                </a:solidFill>
                <a:latin typeface="Arial" panose="020B0604020202020204" pitchFamily="34" charset="0"/>
                <a:cs typeface="Arial" panose="020B0604020202020204" pitchFamily="34" charset="0"/>
              </a:rPr>
              <a:t>- Diagramme d’utilisateur</a:t>
            </a:r>
          </a:p>
          <a:p>
            <a:pPr marL="0" indent="0">
              <a:buNone/>
            </a:pPr>
            <a:r>
              <a:rPr lang="fr-FR" dirty="0">
                <a:solidFill>
                  <a:srgbClr val="F9ED60"/>
                </a:solidFill>
                <a:latin typeface="Arial" panose="020B0604020202020204" pitchFamily="34" charset="0"/>
                <a:cs typeface="Arial" panose="020B0604020202020204" pitchFamily="34" charset="0"/>
              </a:rPr>
              <a:t>- Arborescence</a:t>
            </a:r>
            <a:r>
              <a:rPr lang="fr-FR" sz="2400" dirty="0">
                <a:latin typeface="Arial Black" panose="020B0A04020102020204" pitchFamily="34" charset="0"/>
              </a:rPr>
              <a:t>	</a:t>
            </a:r>
            <a:endParaRPr lang="fr-FR" sz="2400" u="sng" dirty="0">
              <a:latin typeface="Arial Black" panose="020B0A04020102020204" pitchFamily="34" charset="0"/>
            </a:endParaRPr>
          </a:p>
        </p:txBody>
      </p:sp>
      <p:sp>
        <p:nvSpPr>
          <p:cNvPr id="4" name="ZoneTexte 3">
            <a:extLst>
              <a:ext uri="{FF2B5EF4-FFF2-40B4-BE49-F238E27FC236}">
                <a16:creationId xmlns:a16="http://schemas.microsoft.com/office/drawing/2014/main" id="{FE845509-EFB8-428A-8CC4-854B54DEB0E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2</a:t>
            </a:r>
          </a:p>
        </p:txBody>
      </p:sp>
      <p:sp>
        <p:nvSpPr>
          <p:cNvPr id="5" name="Espace réservé du contenu 2">
            <a:extLst>
              <a:ext uri="{FF2B5EF4-FFF2-40B4-BE49-F238E27FC236}">
                <a16:creationId xmlns:a16="http://schemas.microsoft.com/office/drawing/2014/main" id="{7A8EE623-68B6-45C1-A50A-2AFD5DB219C4}"/>
              </a:ext>
            </a:extLst>
          </p:cNvPr>
          <p:cNvSpPr txBox="1">
            <a:spLocks/>
          </p:cNvSpPr>
          <p:nvPr/>
        </p:nvSpPr>
        <p:spPr>
          <a:xfrm>
            <a:off x="6190295" y="1262891"/>
            <a:ext cx="3441385" cy="515031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fr-FR" sz="2400" u="sng" dirty="0" err="1">
                <a:latin typeface="Arial Black" panose="020B0A04020102020204" pitchFamily="34" charset="0"/>
              </a:rPr>
              <a:t>Front-end</a:t>
            </a:r>
            <a:endParaRPr lang="fr-FR" sz="2400" u="sng" dirty="0">
              <a:latin typeface="Arial Black" panose="020B0A04020102020204" pitchFamily="34" charset="0"/>
            </a:endParaRPr>
          </a:p>
          <a:p>
            <a:pPr marL="0" indent="0">
              <a:buNone/>
            </a:pPr>
            <a:r>
              <a:rPr lang="fr-FR" dirty="0">
                <a:solidFill>
                  <a:srgbClr val="F9ED60"/>
                </a:solidFill>
                <a:latin typeface="Arial" panose="020B0604020202020204" pitchFamily="34" charset="0"/>
                <a:cs typeface="Arial" panose="020B0604020202020204" pitchFamily="34" charset="0"/>
              </a:rPr>
              <a:t>- Résultats</a:t>
            </a:r>
          </a:p>
          <a:p>
            <a:pPr marL="0" indent="0">
              <a:buNone/>
            </a:pPr>
            <a:r>
              <a:rPr lang="fr-FR" dirty="0">
                <a:solidFill>
                  <a:srgbClr val="F9ED60"/>
                </a:solidFill>
                <a:latin typeface="Arial" panose="020B0604020202020204" pitchFamily="34" charset="0"/>
                <a:cs typeface="Arial" panose="020B0604020202020204" pitchFamily="34" charset="0"/>
              </a:rPr>
              <a:t>- Fonctionnalité</a:t>
            </a:r>
          </a:p>
          <a:p>
            <a:pPr marL="0" indent="0">
              <a:buNone/>
            </a:pPr>
            <a:endParaRPr lang="fr-FR" dirty="0">
              <a:latin typeface="Arial" panose="020B0604020202020204" pitchFamily="34" charset="0"/>
              <a:cs typeface="Arial" panose="020B0604020202020204" pitchFamily="34" charset="0"/>
            </a:endParaRPr>
          </a:p>
          <a:p>
            <a:pPr marL="0" indent="0">
              <a:buNone/>
            </a:pPr>
            <a:r>
              <a:rPr lang="fr-FR" sz="2400" u="sng" dirty="0">
                <a:latin typeface="Arial Black" panose="020B0A04020102020204" pitchFamily="34" charset="0"/>
              </a:rPr>
              <a:t>Back-end</a:t>
            </a:r>
          </a:p>
          <a:p>
            <a:pPr marL="0" indent="0">
              <a:buNone/>
            </a:pPr>
            <a:r>
              <a:rPr lang="fr-FR" dirty="0">
                <a:solidFill>
                  <a:srgbClr val="F9ED60"/>
                </a:solidFill>
                <a:latin typeface="Arial" panose="020B0604020202020204" pitchFamily="34" charset="0"/>
                <a:cs typeface="Arial" panose="020B0604020202020204" pitchFamily="34" charset="0"/>
              </a:rPr>
              <a:t>- Organisation du projet	</a:t>
            </a:r>
          </a:p>
          <a:p>
            <a:pPr marL="0" indent="0">
              <a:buNone/>
            </a:pPr>
            <a:r>
              <a:rPr lang="fr-FR" dirty="0">
                <a:solidFill>
                  <a:srgbClr val="F9ED60"/>
                </a:solidFill>
                <a:latin typeface="Arial" panose="020B0604020202020204" pitchFamily="34" charset="0"/>
                <a:cs typeface="Arial" panose="020B0604020202020204" pitchFamily="34" charset="0"/>
              </a:rPr>
              <a:t>- Fonctionnalité Session	 </a:t>
            </a:r>
          </a:p>
          <a:p>
            <a:pPr marL="0" indent="0">
              <a:buNone/>
            </a:pPr>
            <a:r>
              <a:rPr lang="fr-FR" dirty="0">
                <a:solidFill>
                  <a:srgbClr val="F9ED60"/>
                </a:solidFill>
                <a:latin typeface="Arial" panose="020B0604020202020204" pitchFamily="34" charset="0"/>
                <a:cs typeface="Arial" panose="020B0604020202020204" pitchFamily="34" charset="0"/>
              </a:rPr>
              <a:t>- Fichiers et fonctionnement	</a:t>
            </a:r>
          </a:p>
          <a:p>
            <a:pPr marL="0" indent="0">
              <a:buNone/>
            </a:pPr>
            <a:endParaRPr lang="fr-FR" dirty="0">
              <a:solidFill>
                <a:srgbClr val="F9ED60"/>
              </a:solidFill>
              <a:latin typeface="Arial" panose="020B0604020202020204" pitchFamily="34" charset="0"/>
              <a:cs typeface="Arial" panose="020B0604020202020204" pitchFamily="34" charset="0"/>
            </a:endParaRPr>
          </a:p>
          <a:p>
            <a:pPr marL="0" indent="0">
              <a:buNone/>
            </a:pPr>
            <a:r>
              <a:rPr lang="fr-FR" sz="2400" u="sng" dirty="0">
                <a:latin typeface="Arial Black" panose="020B0A04020102020204" pitchFamily="34" charset="0"/>
              </a:rPr>
              <a:t>Optimisation</a:t>
            </a:r>
            <a:endParaRPr lang="fr-FR" sz="2400" dirty="0">
              <a:solidFill>
                <a:srgbClr val="F9ED60"/>
              </a:solidFill>
              <a:latin typeface="Arial" panose="020B0604020202020204" pitchFamily="34" charset="0"/>
              <a:cs typeface="Arial" panose="020B0604020202020204" pitchFamily="34" charset="0"/>
            </a:endParaRPr>
          </a:p>
          <a:p>
            <a:pPr marL="0" indent="0">
              <a:buNone/>
            </a:pPr>
            <a:r>
              <a:rPr lang="fr-FR" sz="2400" u="sng" dirty="0">
                <a:latin typeface="Arial Black" panose="020B0A04020102020204" pitchFamily="34" charset="0"/>
              </a:rPr>
              <a:t>Conclusion</a:t>
            </a:r>
            <a:endParaRPr lang="fr-FR" sz="2400" dirty="0">
              <a:latin typeface="Arial" panose="020B0604020202020204" pitchFamily="34" charset="0"/>
              <a:cs typeface="Arial" panose="020B0604020202020204" pitchFamily="34" charset="0"/>
            </a:endParaRPr>
          </a:p>
          <a:p>
            <a:pPr marL="0" indent="0">
              <a:buFont typeface="Wingdings 3" charset="2"/>
              <a:buNone/>
            </a:pPr>
            <a:endParaRPr lang="fr-FR" sz="2400" u="sng" dirty="0">
              <a:latin typeface="Arial Black" panose="020B0A04020102020204" pitchFamily="34" charset="0"/>
            </a:endParaRPr>
          </a:p>
        </p:txBody>
      </p:sp>
    </p:spTree>
    <p:extLst>
      <p:ext uri="{BB962C8B-B14F-4D97-AF65-F5344CB8AC3E}">
        <p14:creationId xmlns:p14="http://schemas.microsoft.com/office/powerpoint/2010/main" val="249900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98" y="1201795"/>
            <a:ext cx="11136120" cy="5458405"/>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20</a:t>
            </a:r>
          </a:p>
        </p:txBody>
      </p:sp>
    </p:spTree>
    <p:extLst>
      <p:ext uri="{BB962C8B-B14F-4D97-AF65-F5344CB8AC3E}">
        <p14:creationId xmlns:p14="http://schemas.microsoft.com/office/powerpoint/2010/main" val="2197352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338" y="109970"/>
            <a:ext cx="6133324" cy="663806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21</a:t>
            </a:r>
          </a:p>
        </p:txBody>
      </p:sp>
      <p:sp>
        <p:nvSpPr>
          <p:cNvPr id="2" name="Ellipse 1"/>
          <p:cNvSpPr/>
          <p:nvPr/>
        </p:nvSpPr>
        <p:spPr>
          <a:xfrm>
            <a:off x="2929812" y="251927"/>
            <a:ext cx="1054359" cy="8210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858277" y="3089431"/>
            <a:ext cx="1054359" cy="8210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5137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73" y="1461739"/>
            <a:ext cx="11803224" cy="395275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22</a:t>
            </a:r>
          </a:p>
        </p:txBody>
      </p:sp>
    </p:spTree>
    <p:extLst>
      <p:ext uri="{BB962C8B-B14F-4D97-AF65-F5344CB8AC3E}">
        <p14:creationId xmlns:p14="http://schemas.microsoft.com/office/powerpoint/2010/main" val="3967926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0" y="1390261"/>
            <a:ext cx="12056955" cy="408592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23</a:t>
            </a:r>
          </a:p>
        </p:txBody>
      </p:sp>
    </p:spTree>
    <p:extLst>
      <p:ext uri="{BB962C8B-B14F-4D97-AF65-F5344CB8AC3E}">
        <p14:creationId xmlns:p14="http://schemas.microsoft.com/office/powerpoint/2010/main" val="2196567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51" y="1178751"/>
            <a:ext cx="11943184" cy="5568224"/>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24</a:t>
            </a:r>
          </a:p>
        </p:txBody>
      </p:sp>
    </p:spTree>
    <p:extLst>
      <p:ext uri="{BB962C8B-B14F-4D97-AF65-F5344CB8AC3E}">
        <p14:creationId xmlns:p14="http://schemas.microsoft.com/office/powerpoint/2010/main" val="1937656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403612"/>
            <a:ext cx="9404723" cy="1400530"/>
          </a:xfrm>
        </p:spPr>
        <p:txBody>
          <a:bodyPr/>
          <a:lstStyle/>
          <a:p>
            <a:pPr algn="ctr"/>
            <a:r>
              <a:rPr lang="fr-FR" u="sng" dirty="0">
                <a:latin typeface="Arial Black" panose="020B0A04020102020204" pitchFamily="34" charset="0"/>
              </a:rPr>
              <a:t>UML: Diagramme de classe</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25</a:t>
            </a:r>
          </a:p>
        </p:txBody>
      </p:sp>
      <p:pic>
        <p:nvPicPr>
          <p:cNvPr id="6" name="Image 5">
            <a:extLst>
              <a:ext uri="{FF2B5EF4-FFF2-40B4-BE49-F238E27FC236}">
                <a16:creationId xmlns:a16="http://schemas.microsoft.com/office/drawing/2014/main" id="{A808437C-2D35-412E-A6CD-9814EC009702}"/>
              </a:ext>
            </a:extLst>
          </p:cNvPr>
          <p:cNvPicPr>
            <a:picLocks noChangeAspect="1"/>
          </p:cNvPicPr>
          <p:nvPr/>
        </p:nvPicPr>
        <p:blipFill rotWithShape="1">
          <a:blip r:embed="rId3"/>
          <a:srcRect l="3758" t="23293" r="1547"/>
          <a:stretch/>
        </p:blipFill>
        <p:spPr>
          <a:xfrm>
            <a:off x="712013" y="1216241"/>
            <a:ext cx="9907373" cy="5442011"/>
          </a:xfrm>
          <a:prstGeom prst="rect">
            <a:avLst/>
          </a:prstGeom>
        </p:spPr>
      </p:pic>
      <p:sp>
        <p:nvSpPr>
          <p:cNvPr id="8" name="Rectangle : coins arrondis 7">
            <a:extLst>
              <a:ext uri="{FF2B5EF4-FFF2-40B4-BE49-F238E27FC236}">
                <a16:creationId xmlns:a16="http://schemas.microsoft.com/office/drawing/2014/main" id="{BAB68F8C-8694-43A6-93D8-60FD3DBDEEC6}"/>
              </a:ext>
            </a:extLst>
          </p:cNvPr>
          <p:cNvSpPr/>
          <p:nvPr/>
        </p:nvSpPr>
        <p:spPr>
          <a:xfrm>
            <a:off x="712012" y="1216241"/>
            <a:ext cx="2945588" cy="2308195"/>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343EA2D-7830-4C39-9271-2CAD96CD9D24}"/>
              </a:ext>
            </a:extLst>
          </p:cNvPr>
          <p:cNvSpPr/>
          <p:nvPr/>
        </p:nvSpPr>
        <p:spPr>
          <a:xfrm>
            <a:off x="712014" y="5157926"/>
            <a:ext cx="2945586" cy="1529178"/>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B8ABE07-6FF3-4FE2-8A40-3CCF4B2081B9}"/>
              </a:ext>
            </a:extLst>
          </p:cNvPr>
          <p:cNvSpPr/>
          <p:nvPr/>
        </p:nvSpPr>
        <p:spPr>
          <a:xfrm>
            <a:off x="4589755" y="5053858"/>
            <a:ext cx="2130641" cy="1400530"/>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2432CEA4-1FC0-4745-8C15-10866EE02BF2}"/>
              </a:ext>
            </a:extLst>
          </p:cNvPr>
          <p:cNvSpPr/>
          <p:nvPr/>
        </p:nvSpPr>
        <p:spPr>
          <a:xfrm>
            <a:off x="8472469" y="1420427"/>
            <a:ext cx="2331655" cy="1615736"/>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C5093BFE-5927-44E9-A29F-644C0369738F}"/>
              </a:ext>
            </a:extLst>
          </p:cNvPr>
          <p:cNvSpPr/>
          <p:nvPr/>
        </p:nvSpPr>
        <p:spPr>
          <a:xfrm>
            <a:off x="4857565" y="1187388"/>
            <a:ext cx="2866008" cy="2241611"/>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E4221E4-8309-42A1-BC1F-1B1DC0C21E50}"/>
              </a:ext>
            </a:extLst>
          </p:cNvPr>
          <p:cNvSpPr/>
          <p:nvPr/>
        </p:nvSpPr>
        <p:spPr>
          <a:xfrm>
            <a:off x="4857564" y="3247014"/>
            <a:ext cx="2866008" cy="1271720"/>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529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3" grpId="0" animBg="1"/>
      <p:bldP spid="13" grpId="1" animBg="1"/>
      <p:bldP spid="14" grpId="0" animBg="1"/>
      <p:bldP spid="14" grpId="1" animBg="1"/>
      <p:bldP spid="15" grpId="0" animBg="1"/>
      <p:bldP spid="15" grpId="1"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403612"/>
            <a:ext cx="9404723" cy="1400530"/>
          </a:xfrm>
        </p:spPr>
        <p:txBody>
          <a:bodyPr/>
          <a:lstStyle/>
          <a:p>
            <a:pPr algn="ctr"/>
            <a:r>
              <a:rPr lang="fr-FR" u="sng" dirty="0">
                <a:latin typeface="Arial Black" panose="020B0A04020102020204" pitchFamily="34" charset="0"/>
              </a:rPr>
              <a:t>UML: Diagramme de classe</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26</a:t>
            </a:r>
          </a:p>
        </p:txBody>
      </p:sp>
      <p:pic>
        <p:nvPicPr>
          <p:cNvPr id="4" name="Image 3">
            <a:extLst>
              <a:ext uri="{FF2B5EF4-FFF2-40B4-BE49-F238E27FC236}">
                <a16:creationId xmlns:a16="http://schemas.microsoft.com/office/drawing/2014/main" id="{9BADBD66-81F6-4450-8DA7-3232DD01BF6B}"/>
              </a:ext>
            </a:extLst>
          </p:cNvPr>
          <p:cNvPicPr>
            <a:picLocks noChangeAspect="1"/>
          </p:cNvPicPr>
          <p:nvPr/>
        </p:nvPicPr>
        <p:blipFill rotWithShape="1">
          <a:blip r:embed="rId3"/>
          <a:srcRect l="3615" t="3208" r="9525" b="61269"/>
          <a:stretch/>
        </p:blipFill>
        <p:spPr>
          <a:xfrm>
            <a:off x="439164" y="1250384"/>
            <a:ext cx="11313672" cy="5390113"/>
          </a:xfrm>
          <a:prstGeom prst="rect">
            <a:avLst/>
          </a:prstGeom>
          <a:ln>
            <a:solidFill>
              <a:schemeClr val="bg1"/>
            </a:solidFill>
          </a:ln>
        </p:spPr>
      </p:pic>
      <p:sp>
        <p:nvSpPr>
          <p:cNvPr id="3" name="Rectangle : coins arrondis 2">
            <a:extLst>
              <a:ext uri="{FF2B5EF4-FFF2-40B4-BE49-F238E27FC236}">
                <a16:creationId xmlns:a16="http://schemas.microsoft.com/office/drawing/2014/main" id="{C5DFEC38-CAFB-4122-A78B-18EFC53296BE}"/>
              </a:ext>
            </a:extLst>
          </p:cNvPr>
          <p:cNvSpPr/>
          <p:nvPr/>
        </p:nvSpPr>
        <p:spPr>
          <a:xfrm>
            <a:off x="6442363" y="1250384"/>
            <a:ext cx="5195455" cy="3373571"/>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303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7E4E2-77EB-441B-ACB2-651DE0A9AACD}"/>
              </a:ext>
            </a:extLst>
          </p:cNvPr>
          <p:cNvSpPr>
            <a:spLocks noGrp="1"/>
          </p:cNvSpPr>
          <p:nvPr>
            <p:ph type="title"/>
          </p:nvPr>
        </p:nvSpPr>
        <p:spPr/>
        <p:txBody>
          <a:bodyPr/>
          <a:lstStyle/>
          <a:p>
            <a:pPr algn="ctr"/>
            <a:r>
              <a:rPr lang="fr-FR" u="sng" dirty="0">
                <a:latin typeface="Arial Black" panose="020B0A04020102020204" pitchFamily="34" charset="0"/>
              </a:rPr>
              <a:t>Arborescence:</a:t>
            </a:r>
          </a:p>
        </p:txBody>
      </p:sp>
      <p:sp>
        <p:nvSpPr>
          <p:cNvPr id="6" name="ZoneTexte 5">
            <a:extLst>
              <a:ext uri="{FF2B5EF4-FFF2-40B4-BE49-F238E27FC236}">
                <a16:creationId xmlns:a16="http://schemas.microsoft.com/office/drawing/2014/main" id="{D8D4D68A-5CA8-4ABA-A3E2-4CB4E5D693D7}"/>
              </a:ext>
            </a:extLst>
          </p:cNvPr>
          <p:cNvSpPr txBox="1"/>
          <p:nvPr/>
        </p:nvSpPr>
        <p:spPr>
          <a:xfrm>
            <a:off x="10372426" y="383542"/>
            <a:ext cx="913615" cy="769441"/>
          </a:xfrm>
          <a:prstGeom prst="rect">
            <a:avLst/>
          </a:prstGeom>
          <a:noFill/>
        </p:spPr>
        <p:txBody>
          <a:bodyPr wrap="square" rtlCol="0">
            <a:spAutoFit/>
          </a:bodyPr>
          <a:lstStyle/>
          <a:p>
            <a:r>
              <a:rPr lang="fr-FR" sz="4400" dirty="0">
                <a:solidFill>
                  <a:schemeClr val="bg2"/>
                </a:solidFill>
              </a:rPr>
              <a:t>27</a:t>
            </a:r>
          </a:p>
        </p:txBody>
      </p:sp>
      <p:pic>
        <p:nvPicPr>
          <p:cNvPr id="12" name="Image 11">
            <a:extLst>
              <a:ext uri="{FF2B5EF4-FFF2-40B4-BE49-F238E27FC236}">
                <a16:creationId xmlns:a16="http://schemas.microsoft.com/office/drawing/2014/main" id="{40A3F21B-E714-4779-AC77-D75BCABEE55A}"/>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10000"/>
                    </a14:imgEffect>
                  </a14:imgLayer>
                </a14:imgProps>
              </a:ext>
            </a:extLst>
          </a:blip>
          <a:stretch>
            <a:fillRect/>
          </a:stretch>
        </p:blipFill>
        <p:spPr>
          <a:xfrm>
            <a:off x="1519810" y="1152983"/>
            <a:ext cx="8049208" cy="5623418"/>
          </a:xfrm>
          <a:prstGeom prst="rect">
            <a:avLst/>
          </a:prstGeom>
        </p:spPr>
      </p:pic>
      <p:sp>
        <p:nvSpPr>
          <p:cNvPr id="13" name="Ellipse 12">
            <a:extLst>
              <a:ext uri="{FF2B5EF4-FFF2-40B4-BE49-F238E27FC236}">
                <a16:creationId xmlns:a16="http://schemas.microsoft.com/office/drawing/2014/main" id="{2FA07D96-46A3-491E-9A12-A699EFAAC07B}"/>
              </a:ext>
            </a:extLst>
          </p:cNvPr>
          <p:cNvSpPr/>
          <p:nvPr/>
        </p:nvSpPr>
        <p:spPr>
          <a:xfrm>
            <a:off x="1922106" y="2559300"/>
            <a:ext cx="2006082" cy="37481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0BA40B9-EF4D-4828-BDD3-05535958C1F0}"/>
              </a:ext>
            </a:extLst>
          </p:cNvPr>
          <p:cNvSpPr/>
          <p:nvPr/>
        </p:nvSpPr>
        <p:spPr>
          <a:xfrm>
            <a:off x="3928188" y="2771192"/>
            <a:ext cx="3660234" cy="278052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425D3D55-2864-419C-9269-CB67729416FF}"/>
              </a:ext>
            </a:extLst>
          </p:cNvPr>
          <p:cNvSpPr/>
          <p:nvPr/>
        </p:nvSpPr>
        <p:spPr>
          <a:xfrm>
            <a:off x="7379082" y="2553513"/>
            <a:ext cx="1571047" cy="124408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177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0790099-5A0F-4103-9F69-2362B79F89B3}"/>
              </a:ext>
            </a:extLst>
          </p:cNvPr>
          <p:cNvSpPr txBox="1"/>
          <p:nvPr/>
        </p:nvSpPr>
        <p:spPr>
          <a:xfrm>
            <a:off x="2463114" y="2598003"/>
            <a:ext cx="6771502" cy="830997"/>
          </a:xfrm>
          <a:prstGeom prst="rect">
            <a:avLst/>
          </a:prstGeom>
          <a:noFill/>
        </p:spPr>
        <p:txBody>
          <a:bodyPr wrap="square" rtlCol="0">
            <a:spAutoFit/>
          </a:bodyPr>
          <a:lstStyle/>
          <a:p>
            <a:pPr algn="ctr"/>
            <a:r>
              <a:rPr lang="fr-FR" sz="4800" u="sng" dirty="0" err="1">
                <a:latin typeface="Arial Black" panose="020B0A04020102020204" pitchFamily="34" charset="0"/>
              </a:rPr>
              <a:t>Front-end</a:t>
            </a:r>
            <a:endParaRPr lang="fr-FR" sz="4800" u="sng" dirty="0">
              <a:latin typeface="Arial Black" panose="020B0A04020102020204" pitchFamily="34" charset="0"/>
            </a:endParaRPr>
          </a:p>
        </p:txBody>
      </p:sp>
      <p:sp>
        <p:nvSpPr>
          <p:cNvPr id="6" name="ZoneTexte 5">
            <a:extLst>
              <a:ext uri="{FF2B5EF4-FFF2-40B4-BE49-F238E27FC236}">
                <a16:creationId xmlns:a16="http://schemas.microsoft.com/office/drawing/2014/main" id="{5A4B842E-4343-4C51-B620-A250E32B974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28</a:t>
            </a:r>
          </a:p>
        </p:txBody>
      </p:sp>
    </p:spTree>
    <p:extLst>
      <p:ext uri="{BB962C8B-B14F-4D97-AF65-F5344CB8AC3E}">
        <p14:creationId xmlns:p14="http://schemas.microsoft.com/office/powerpoint/2010/main" val="2812340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Résultat</a:t>
            </a:r>
            <a:r>
              <a:rPr lang="fr-FR" b="1" u="sng" dirty="0"/>
              <a:t> </a:t>
            </a:r>
            <a:r>
              <a:rPr lang="fr-FR" b="1" u="sng" dirty="0" err="1">
                <a:latin typeface="Arial" panose="020B0604020202020204" pitchFamily="34" charset="0"/>
                <a:cs typeface="Arial" panose="020B0604020202020204" pitchFamily="34" charset="0"/>
              </a:rPr>
              <a:t>front-end</a:t>
            </a:r>
            <a:r>
              <a:rPr lang="fr-FR" b="1" u="sng" dirty="0"/>
              <a:t>:</a:t>
            </a: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29</a:t>
            </a:r>
          </a:p>
        </p:txBody>
      </p:sp>
      <p:pic>
        <p:nvPicPr>
          <p:cNvPr id="8" name="Image 7">
            <a:extLst>
              <a:ext uri="{FF2B5EF4-FFF2-40B4-BE49-F238E27FC236}">
                <a16:creationId xmlns:a16="http://schemas.microsoft.com/office/drawing/2014/main" id="{957EAB2B-D363-44CA-ADD4-05130A40E91E}"/>
              </a:ext>
            </a:extLst>
          </p:cNvPr>
          <p:cNvPicPr>
            <a:picLocks noChangeAspect="1"/>
          </p:cNvPicPr>
          <p:nvPr/>
        </p:nvPicPr>
        <p:blipFill>
          <a:blip r:embed="rId4">
            <a:extLst>
              <a:ext uri="{BEBA8EAE-BF5A-486C-A8C5-ECC9F3942E4B}">
                <a14:imgProps xmlns:a14="http://schemas.microsoft.com/office/drawing/2010/main">
                  <a14:imgLayer r:embed="rId5">
                    <a14:imgEffect>
                      <a14:saturation sat="75000"/>
                    </a14:imgEffect>
                    <a14:imgEffect>
                      <a14:brightnessContrast bright="10000"/>
                    </a14:imgEffect>
                  </a14:imgLayer>
                </a14:imgProps>
              </a:ext>
            </a:extLst>
          </a:blip>
          <a:stretch>
            <a:fillRect/>
          </a:stretch>
        </p:blipFill>
        <p:spPr>
          <a:xfrm>
            <a:off x="210375" y="1152730"/>
            <a:ext cx="11771250" cy="5671046"/>
          </a:xfrm>
          <a:prstGeom prst="rect">
            <a:avLst/>
          </a:prstGeom>
          <a:ln>
            <a:solidFill>
              <a:schemeClr val="tx1"/>
            </a:solidFill>
          </a:ln>
        </p:spPr>
      </p:pic>
    </p:spTree>
    <p:extLst>
      <p:ext uri="{BB962C8B-B14F-4D97-AF65-F5344CB8AC3E}">
        <p14:creationId xmlns:p14="http://schemas.microsoft.com/office/powerpoint/2010/main" val="665755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7EA766-1EFB-467F-A871-9438568D6EFF}"/>
              </a:ext>
            </a:extLst>
          </p:cNvPr>
          <p:cNvSpPr>
            <a:spLocks noGrp="1"/>
          </p:cNvSpPr>
          <p:nvPr>
            <p:ph type="title"/>
          </p:nvPr>
        </p:nvSpPr>
        <p:spPr>
          <a:xfrm>
            <a:off x="843819" y="537820"/>
            <a:ext cx="9404723" cy="1400530"/>
          </a:xfrm>
        </p:spPr>
        <p:txBody>
          <a:bodyPr/>
          <a:lstStyle/>
          <a:p>
            <a:pPr algn="ctr"/>
            <a:r>
              <a:rPr lang="fr-FR" u="sng" dirty="0">
                <a:latin typeface="Arial Black" panose="020B0A04020102020204" pitchFamily="34" charset="0"/>
              </a:rPr>
              <a:t>Contexte:</a:t>
            </a:r>
          </a:p>
        </p:txBody>
      </p:sp>
      <p:sp>
        <p:nvSpPr>
          <p:cNvPr id="4" name="ZoneTexte 3">
            <a:extLst>
              <a:ext uri="{FF2B5EF4-FFF2-40B4-BE49-F238E27FC236}">
                <a16:creationId xmlns:a16="http://schemas.microsoft.com/office/drawing/2014/main" id="{A7200939-96F3-4C09-B653-D351C0D3D4BF}"/>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3</a:t>
            </a:r>
          </a:p>
        </p:txBody>
      </p:sp>
      <p:pic>
        <p:nvPicPr>
          <p:cNvPr id="6" name="Image 5">
            <a:extLst>
              <a:ext uri="{FF2B5EF4-FFF2-40B4-BE49-F238E27FC236}">
                <a16:creationId xmlns:a16="http://schemas.microsoft.com/office/drawing/2014/main" id="{781A54CF-CE1B-4AC0-AAB8-FE5DAB53F1EA}"/>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15000"/>
                    </a14:imgEffect>
                  </a14:imgLayer>
                </a14:imgProps>
              </a:ext>
            </a:extLst>
          </a:blip>
          <a:stretch>
            <a:fillRect/>
          </a:stretch>
        </p:blipFill>
        <p:spPr>
          <a:xfrm>
            <a:off x="2028366" y="3111773"/>
            <a:ext cx="2904558" cy="3626165"/>
          </a:xfrm>
          <a:prstGeom prst="rect">
            <a:avLst/>
          </a:prstGeom>
        </p:spPr>
      </p:pic>
      <p:pic>
        <p:nvPicPr>
          <p:cNvPr id="8" name="Image 7">
            <a:extLst>
              <a:ext uri="{FF2B5EF4-FFF2-40B4-BE49-F238E27FC236}">
                <a16:creationId xmlns:a16="http://schemas.microsoft.com/office/drawing/2014/main" id="{7413E538-05EA-43FB-BBE8-0EE6DB2F6AAC}"/>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Layer>
                </a14:imgProps>
              </a:ext>
            </a:extLst>
          </a:blip>
          <a:stretch>
            <a:fillRect/>
          </a:stretch>
        </p:blipFill>
        <p:spPr>
          <a:xfrm>
            <a:off x="4494565" y="1872348"/>
            <a:ext cx="2273640" cy="1057346"/>
          </a:xfrm>
          <a:prstGeom prst="rect">
            <a:avLst/>
          </a:prstGeom>
        </p:spPr>
      </p:pic>
      <p:sp>
        <p:nvSpPr>
          <p:cNvPr id="9" name="ZoneTexte 8">
            <a:extLst>
              <a:ext uri="{FF2B5EF4-FFF2-40B4-BE49-F238E27FC236}">
                <a16:creationId xmlns:a16="http://schemas.microsoft.com/office/drawing/2014/main" id="{895B0B9A-60A5-4029-B66B-E48F76465359}"/>
              </a:ext>
            </a:extLst>
          </p:cNvPr>
          <p:cNvSpPr txBox="1"/>
          <p:nvPr/>
        </p:nvSpPr>
        <p:spPr>
          <a:xfrm>
            <a:off x="1393949" y="2120430"/>
            <a:ext cx="3538975" cy="1015663"/>
          </a:xfrm>
          <a:prstGeom prst="rect">
            <a:avLst/>
          </a:prstGeom>
          <a:noFill/>
        </p:spPr>
        <p:txBody>
          <a:bodyPr wrap="square" rtlCol="0">
            <a:spAutoFit/>
          </a:bodyPr>
          <a:lstStyle/>
          <a:p>
            <a:pPr algn="ctr"/>
            <a:r>
              <a:rPr lang="fr-FR" sz="6000" dirty="0">
                <a:latin typeface="Arial Black" panose="020B0A04020102020204" pitchFamily="34" charset="0"/>
              </a:rPr>
              <a:t>2015</a:t>
            </a:r>
          </a:p>
        </p:txBody>
      </p:sp>
      <p:sp>
        <p:nvSpPr>
          <p:cNvPr id="10" name="ZoneTexte 9">
            <a:extLst>
              <a:ext uri="{FF2B5EF4-FFF2-40B4-BE49-F238E27FC236}">
                <a16:creationId xmlns:a16="http://schemas.microsoft.com/office/drawing/2014/main" id="{272F1C3D-6968-4BF5-BD7F-88991552FDC8}"/>
              </a:ext>
            </a:extLst>
          </p:cNvPr>
          <p:cNvSpPr txBox="1"/>
          <p:nvPr/>
        </p:nvSpPr>
        <p:spPr>
          <a:xfrm>
            <a:off x="6428809" y="2120430"/>
            <a:ext cx="3538975" cy="1015663"/>
          </a:xfrm>
          <a:prstGeom prst="rect">
            <a:avLst/>
          </a:prstGeom>
          <a:noFill/>
        </p:spPr>
        <p:txBody>
          <a:bodyPr wrap="square" rtlCol="0">
            <a:spAutoFit/>
          </a:bodyPr>
          <a:lstStyle/>
          <a:p>
            <a:pPr algn="ctr"/>
            <a:r>
              <a:rPr lang="fr-FR" sz="6000" dirty="0">
                <a:latin typeface="Arial Black" panose="020B0A04020102020204" pitchFamily="34" charset="0"/>
              </a:rPr>
              <a:t>2024</a:t>
            </a:r>
          </a:p>
        </p:txBody>
      </p:sp>
      <p:pic>
        <p:nvPicPr>
          <p:cNvPr id="16" name="Image 15">
            <a:extLst>
              <a:ext uri="{FF2B5EF4-FFF2-40B4-BE49-F238E27FC236}">
                <a16:creationId xmlns:a16="http://schemas.microsoft.com/office/drawing/2014/main" id="{6F3FCDC3-A3F9-4410-A58D-6CEDCB689959}"/>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bright="15000"/>
                    </a14:imgEffect>
                  </a14:imgLayer>
                </a14:imgProps>
              </a:ext>
            </a:extLst>
          </a:blip>
          <a:stretch>
            <a:fillRect/>
          </a:stretch>
        </p:blipFill>
        <p:spPr>
          <a:xfrm>
            <a:off x="6768205" y="3111773"/>
            <a:ext cx="2701493" cy="3626165"/>
          </a:xfrm>
          <a:prstGeom prst="rect">
            <a:avLst/>
          </a:prstGeom>
        </p:spPr>
      </p:pic>
    </p:spTree>
    <p:extLst>
      <p:ext uri="{BB962C8B-B14F-4D97-AF65-F5344CB8AC3E}">
        <p14:creationId xmlns:p14="http://schemas.microsoft.com/office/powerpoint/2010/main" val="173902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Résultat</a:t>
            </a:r>
            <a:r>
              <a:rPr lang="fr-FR" b="1" u="sng" dirty="0"/>
              <a:t> </a:t>
            </a:r>
            <a:r>
              <a:rPr lang="fr-FR" b="1" u="sng" dirty="0">
                <a:latin typeface="Arial" panose="020B0604020202020204" pitchFamily="34" charset="0"/>
                <a:cs typeface="Arial" panose="020B0604020202020204" pitchFamily="34" charset="0"/>
              </a:rPr>
              <a:t>front-end</a:t>
            </a:r>
            <a:r>
              <a:rPr lang="fr-FR" b="1" u="sng" dirty="0"/>
              <a:t>:</a:t>
            </a:r>
          </a:p>
        </p:txBody>
      </p:sp>
      <p:sp>
        <p:nvSpPr>
          <p:cNvPr id="8" name="ZoneTexte 7">
            <a:extLst>
              <a:ext uri="{FF2B5EF4-FFF2-40B4-BE49-F238E27FC236}">
                <a16:creationId xmlns:a16="http://schemas.microsoft.com/office/drawing/2014/main" id="{20918614-AC89-4A98-9786-2B683E90EA89}"/>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30</a:t>
            </a:r>
          </a:p>
        </p:txBody>
      </p:sp>
      <p:sp>
        <p:nvSpPr>
          <p:cNvPr id="11" name="ZoneTexte 10">
            <a:extLst>
              <a:ext uri="{FF2B5EF4-FFF2-40B4-BE49-F238E27FC236}">
                <a16:creationId xmlns:a16="http://schemas.microsoft.com/office/drawing/2014/main" id="{F3C1BD17-33D0-46CA-941D-A9CC2C3ACB93}"/>
              </a:ext>
            </a:extLst>
          </p:cNvPr>
          <p:cNvSpPr txBox="1"/>
          <p:nvPr/>
        </p:nvSpPr>
        <p:spPr>
          <a:xfrm>
            <a:off x="5488976" y="1213578"/>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Responsive tablette</a:t>
            </a:r>
          </a:p>
        </p:txBody>
      </p:sp>
      <p:sp>
        <p:nvSpPr>
          <p:cNvPr id="12" name="ZoneTexte 11">
            <a:extLst>
              <a:ext uri="{FF2B5EF4-FFF2-40B4-BE49-F238E27FC236}">
                <a16:creationId xmlns:a16="http://schemas.microsoft.com/office/drawing/2014/main" id="{B60BFDCB-0D87-4FC6-AE22-73AC30ACA393}"/>
              </a:ext>
            </a:extLst>
          </p:cNvPr>
          <p:cNvSpPr txBox="1"/>
          <p:nvPr/>
        </p:nvSpPr>
        <p:spPr>
          <a:xfrm>
            <a:off x="5815578" y="5219592"/>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Responsive mobile</a:t>
            </a:r>
          </a:p>
        </p:txBody>
      </p:sp>
      <p:sp>
        <p:nvSpPr>
          <p:cNvPr id="13" name="Flèche : virage 12">
            <a:extLst>
              <a:ext uri="{FF2B5EF4-FFF2-40B4-BE49-F238E27FC236}">
                <a16:creationId xmlns:a16="http://schemas.microsoft.com/office/drawing/2014/main" id="{E953A919-9787-4E43-9E8A-C69ADE19E34E}"/>
              </a:ext>
            </a:extLst>
          </p:cNvPr>
          <p:cNvSpPr/>
          <p:nvPr/>
        </p:nvSpPr>
        <p:spPr>
          <a:xfrm rot="10800000">
            <a:off x="5478090" y="2056247"/>
            <a:ext cx="1474789"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4" name="Flèche : virage 13">
            <a:extLst>
              <a:ext uri="{FF2B5EF4-FFF2-40B4-BE49-F238E27FC236}">
                <a16:creationId xmlns:a16="http://schemas.microsoft.com/office/drawing/2014/main" id="{EF919CC5-DB52-4E31-B193-1CB89C2C2521}"/>
              </a:ext>
            </a:extLst>
          </p:cNvPr>
          <p:cNvSpPr/>
          <p:nvPr/>
        </p:nvSpPr>
        <p:spPr>
          <a:xfrm>
            <a:off x="6823506" y="4269399"/>
            <a:ext cx="1802617"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9" name="Image 8">
            <a:extLst>
              <a:ext uri="{FF2B5EF4-FFF2-40B4-BE49-F238E27FC236}">
                <a16:creationId xmlns:a16="http://schemas.microsoft.com/office/drawing/2014/main" id="{72B05E38-79D3-4183-9481-855F7B0AB4E4}"/>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8891185" y="1196383"/>
            <a:ext cx="2374646" cy="5587840"/>
          </a:xfrm>
          <a:prstGeom prst="rect">
            <a:avLst/>
          </a:prstGeom>
          <a:ln>
            <a:solidFill>
              <a:schemeClr val="tx1"/>
            </a:solidFill>
          </a:ln>
        </p:spPr>
      </p:pic>
      <p:pic>
        <p:nvPicPr>
          <p:cNvPr id="15" name="Image 14">
            <a:extLst>
              <a:ext uri="{FF2B5EF4-FFF2-40B4-BE49-F238E27FC236}">
                <a16:creationId xmlns:a16="http://schemas.microsoft.com/office/drawing/2014/main" id="{58E2ADE7-19AB-412C-B523-BCCAAC568915}"/>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33191" y="911545"/>
            <a:ext cx="4691546" cy="5757198"/>
          </a:xfrm>
          <a:prstGeom prst="rect">
            <a:avLst/>
          </a:prstGeom>
          <a:ln>
            <a:solidFill>
              <a:schemeClr val="tx1"/>
            </a:solidFill>
          </a:ln>
        </p:spPr>
      </p:pic>
      <p:sp>
        <p:nvSpPr>
          <p:cNvPr id="16" name="Ellipse 15">
            <a:extLst>
              <a:ext uri="{FF2B5EF4-FFF2-40B4-BE49-F238E27FC236}">
                <a16:creationId xmlns:a16="http://schemas.microsoft.com/office/drawing/2014/main" id="{9D88211F-B162-4025-8DB1-C33837F604C2}"/>
              </a:ext>
            </a:extLst>
          </p:cNvPr>
          <p:cNvSpPr/>
          <p:nvPr/>
        </p:nvSpPr>
        <p:spPr>
          <a:xfrm>
            <a:off x="229866" y="1856792"/>
            <a:ext cx="1906844"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1C8B2DCA-DA4F-4CFD-BCFE-576CE5582461}"/>
              </a:ext>
            </a:extLst>
          </p:cNvPr>
          <p:cNvSpPr/>
          <p:nvPr/>
        </p:nvSpPr>
        <p:spPr>
          <a:xfrm>
            <a:off x="1524925" y="2163771"/>
            <a:ext cx="4221108" cy="305582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494C054-C1AC-4607-9641-8606DD541C9F}"/>
              </a:ext>
            </a:extLst>
          </p:cNvPr>
          <p:cNvSpPr/>
          <p:nvPr/>
        </p:nvSpPr>
        <p:spPr>
          <a:xfrm>
            <a:off x="8556171" y="1148906"/>
            <a:ext cx="2811849" cy="707886"/>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AE506914-6D4E-48BA-919E-354FDA47A81D}"/>
              </a:ext>
            </a:extLst>
          </p:cNvPr>
          <p:cNvSpPr/>
          <p:nvPr/>
        </p:nvSpPr>
        <p:spPr>
          <a:xfrm>
            <a:off x="8053765" y="1688617"/>
            <a:ext cx="4049485" cy="269677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A1DC411F-E05D-425B-BC99-7BC7E4C3AEA9}"/>
              </a:ext>
            </a:extLst>
          </p:cNvPr>
          <p:cNvSpPr/>
          <p:nvPr/>
        </p:nvSpPr>
        <p:spPr>
          <a:xfrm>
            <a:off x="9947906" y="4379386"/>
            <a:ext cx="1164572" cy="105892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276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0" presetClass="entr" presetSubtype="0" fill="hold" grpId="0" nodeType="withEffect">
                                  <p:stCondLst>
                                    <p:cond delay="1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10" presetClass="exit" presetSubtype="0" fill="hold" grpId="1"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200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10" presetClass="entr" presetSubtype="0" fill="hold" grpId="0" nodeType="withEffect">
                                  <p:stCondLst>
                                    <p:cond delay="10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30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6" grpId="0" animBg="1"/>
      <p:bldP spid="16" grpId="1" animBg="1"/>
      <p:bldP spid="17" grpId="0" animBg="1"/>
      <p:bldP spid="17" grpId="1" animBg="1"/>
      <p:bldP spid="18" grpId="0" animBg="1"/>
      <p:bldP spid="19"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Résultat</a:t>
            </a:r>
            <a:r>
              <a:rPr lang="fr-FR" b="1" u="sng" dirty="0"/>
              <a:t> </a:t>
            </a:r>
            <a:r>
              <a:rPr lang="fr-FR" b="1" u="sng" dirty="0">
                <a:latin typeface="Arial" panose="020B0604020202020204" pitchFamily="34" charset="0"/>
                <a:cs typeface="Arial" panose="020B0604020202020204" pitchFamily="34" charset="0"/>
              </a:rPr>
              <a:t>front-end</a:t>
            </a:r>
            <a:r>
              <a:rPr lang="fr-FR" b="1" u="sng" dirty="0"/>
              <a:t>:</a:t>
            </a:r>
          </a:p>
        </p:txBody>
      </p:sp>
      <p:sp>
        <p:nvSpPr>
          <p:cNvPr id="8" name="ZoneTexte 7">
            <a:extLst>
              <a:ext uri="{FF2B5EF4-FFF2-40B4-BE49-F238E27FC236}">
                <a16:creationId xmlns:a16="http://schemas.microsoft.com/office/drawing/2014/main" id="{20918614-AC89-4A98-9786-2B683E90EA89}"/>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31</a:t>
            </a:r>
          </a:p>
        </p:txBody>
      </p:sp>
      <p:pic>
        <p:nvPicPr>
          <p:cNvPr id="4" name="Image 3">
            <a:extLst>
              <a:ext uri="{FF2B5EF4-FFF2-40B4-BE49-F238E27FC236}">
                <a16:creationId xmlns:a16="http://schemas.microsoft.com/office/drawing/2014/main" id="{0167A33F-FCF3-4B18-8D6F-3E1170C23B59}"/>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591464" y="1314995"/>
            <a:ext cx="11009071" cy="5286102"/>
          </a:xfrm>
          <a:prstGeom prst="rect">
            <a:avLst/>
          </a:prstGeom>
        </p:spPr>
      </p:pic>
    </p:spTree>
    <p:extLst>
      <p:ext uri="{BB962C8B-B14F-4D97-AF65-F5344CB8AC3E}">
        <p14:creationId xmlns:p14="http://schemas.microsoft.com/office/powerpoint/2010/main" val="2294547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sz="3200" b="1" u="sng" dirty="0">
                <a:latin typeface="Arial Black" panose="020B0A04020102020204" pitchFamily="34" charset="0"/>
              </a:rPr>
              <a:t>Fonctionnalité </a:t>
            </a:r>
            <a:r>
              <a:rPr lang="fr-FR" sz="3200" b="1" u="sng" dirty="0">
                <a:latin typeface="Arial Black" panose="020B0A04020102020204" pitchFamily="34" charset="0"/>
                <a:cs typeface="Arial" panose="020B0604020202020204" pitchFamily="34" charset="0"/>
              </a:rPr>
              <a:t>front-end</a:t>
            </a:r>
            <a:r>
              <a:rPr lang="fr-FR" sz="3200" b="1" u="sng" dirty="0">
                <a:latin typeface="Arial Black" panose="020B0A04020102020204" pitchFamily="34" charset="0"/>
              </a:rPr>
              <a:t>:</a:t>
            </a:r>
            <a:br>
              <a:rPr lang="fr-FR" sz="3200" b="1" u="sng" dirty="0">
                <a:latin typeface="Arial Black" panose="020B0A04020102020204" pitchFamily="34" charset="0"/>
              </a:rPr>
            </a:br>
            <a:r>
              <a:rPr lang="fr-FR" sz="3200" b="1" dirty="0" err="1">
                <a:latin typeface="Arial Black" panose="020B0A04020102020204" pitchFamily="34" charset="0"/>
              </a:rPr>
              <a:t>DarkMode</a:t>
            </a:r>
            <a:endParaRPr lang="fr-FR" sz="3200" b="1" u="sng"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32</a:t>
            </a:r>
          </a:p>
        </p:txBody>
      </p:sp>
      <p:pic>
        <p:nvPicPr>
          <p:cNvPr id="8" name="Image 7">
            <a:extLst>
              <a:ext uri="{FF2B5EF4-FFF2-40B4-BE49-F238E27FC236}">
                <a16:creationId xmlns:a16="http://schemas.microsoft.com/office/drawing/2014/main" id="{957EAB2B-D363-44CA-ADD4-05130A40E91E}"/>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210375" y="1152730"/>
            <a:ext cx="11771250" cy="5671046"/>
          </a:xfrm>
          <a:prstGeom prst="rect">
            <a:avLst/>
          </a:prstGeom>
          <a:ln>
            <a:solidFill>
              <a:schemeClr val="tx1"/>
            </a:solidFill>
          </a:ln>
        </p:spPr>
      </p:pic>
      <p:sp>
        <p:nvSpPr>
          <p:cNvPr id="3" name="Ellipse 2"/>
          <p:cNvSpPr/>
          <p:nvPr/>
        </p:nvSpPr>
        <p:spPr>
          <a:xfrm>
            <a:off x="83976" y="811763"/>
            <a:ext cx="1576873" cy="1054359"/>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53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33</a:t>
            </a:r>
          </a:p>
        </p:txBody>
      </p:sp>
      <p:pic>
        <p:nvPicPr>
          <p:cNvPr id="4" name="Image 3">
            <a:extLst>
              <a:ext uri="{FF2B5EF4-FFF2-40B4-BE49-F238E27FC236}">
                <a16:creationId xmlns:a16="http://schemas.microsoft.com/office/drawing/2014/main" id="{C27B6C8A-D547-4020-85A0-E82057BF30A2}"/>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tretch>
            <a:fillRect/>
          </a:stretch>
        </p:blipFill>
        <p:spPr>
          <a:xfrm>
            <a:off x="122089" y="1566317"/>
            <a:ext cx="11982992" cy="5211352"/>
          </a:xfrm>
          <a:prstGeom prst="rect">
            <a:avLst/>
          </a:prstGeom>
          <a:ln>
            <a:solidFill>
              <a:schemeClr val="tx1"/>
            </a:solidFill>
          </a:ln>
        </p:spPr>
      </p:pic>
      <p:sp>
        <p:nvSpPr>
          <p:cNvPr id="3" name="Ellipse 2"/>
          <p:cNvSpPr/>
          <p:nvPr/>
        </p:nvSpPr>
        <p:spPr>
          <a:xfrm>
            <a:off x="122089" y="1390261"/>
            <a:ext cx="978923" cy="77444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722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34</a:t>
            </a:r>
          </a:p>
        </p:txBody>
      </p:sp>
      <p:pic>
        <p:nvPicPr>
          <p:cNvPr id="3" name="Image 2"/>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b="42110"/>
          <a:stretch/>
        </p:blipFill>
        <p:spPr>
          <a:xfrm>
            <a:off x="405231" y="1806851"/>
            <a:ext cx="6912688" cy="4585156"/>
          </a:xfrm>
          <a:prstGeom prst="rect">
            <a:avLst/>
          </a:prstGeom>
        </p:spPr>
      </p:pic>
      <p:cxnSp>
        <p:nvCxnSpPr>
          <p:cNvPr id="7" name="Connecteur droit 6"/>
          <p:cNvCxnSpPr/>
          <p:nvPr/>
        </p:nvCxnSpPr>
        <p:spPr>
          <a:xfrm flipV="1">
            <a:off x="205273" y="2146041"/>
            <a:ext cx="1847462" cy="933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sp>
        <p:nvSpPr>
          <p:cNvPr id="9" name="Flèche : droite 10">
            <a:extLst>
              <a:ext uri="{FF2B5EF4-FFF2-40B4-BE49-F238E27FC236}">
                <a16:creationId xmlns:a16="http://schemas.microsoft.com/office/drawing/2014/main" id="{1C6158B3-1985-46B1-B02F-D6F66916925B}"/>
              </a:ext>
            </a:extLst>
          </p:cNvPr>
          <p:cNvSpPr/>
          <p:nvPr/>
        </p:nvSpPr>
        <p:spPr>
          <a:xfrm>
            <a:off x="7626388" y="3643983"/>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B60BFDCB-0D87-4FC6-AE22-73AC30ACA393}"/>
              </a:ext>
            </a:extLst>
          </p:cNvPr>
          <p:cNvSpPr txBox="1"/>
          <p:nvPr/>
        </p:nvSpPr>
        <p:spPr>
          <a:xfrm>
            <a:off x="8215814" y="3506049"/>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Classe </a:t>
            </a:r>
            <a:r>
              <a:rPr lang="fr-FR" sz="2400" dirty="0" err="1">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11" name="Titre 1">
            <a:extLst>
              <a:ext uri="{FF2B5EF4-FFF2-40B4-BE49-F238E27FC236}">
                <a16:creationId xmlns:a16="http://schemas.microsoft.com/office/drawing/2014/main" id="{D6B76D0B-6130-4AB1-96F3-70C8A0705C1A}"/>
              </a:ext>
            </a:extLst>
          </p:cNvPr>
          <p:cNvSpPr txBox="1">
            <a:spLocks/>
          </p:cNvSpPr>
          <p:nvPr/>
        </p:nvSpPr>
        <p:spPr>
          <a:xfrm>
            <a:off x="8569987" y="1806851"/>
            <a:ext cx="1826164" cy="69568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b="1" dirty="0">
                <a:latin typeface="Arial Black" panose="020B0A04020102020204" pitchFamily="34" charset="0"/>
              </a:rPr>
              <a:t>CSS</a:t>
            </a:r>
          </a:p>
        </p:txBody>
      </p:sp>
    </p:spTree>
    <p:extLst>
      <p:ext uri="{BB962C8B-B14F-4D97-AF65-F5344CB8AC3E}">
        <p14:creationId xmlns:p14="http://schemas.microsoft.com/office/powerpoint/2010/main" val="227330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35</a:t>
            </a:r>
          </a:p>
        </p:txBody>
      </p:sp>
      <p:pic>
        <p:nvPicPr>
          <p:cNvPr id="3" name="Image 2"/>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b="55251"/>
          <a:stretch/>
        </p:blipFill>
        <p:spPr>
          <a:xfrm>
            <a:off x="332051" y="1608569"/>
            <a:ext cx="8898778" cy="4787712"/>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9725550" y="3130859"/>
            <a:ext cx="815738" cy="1309706"/>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ZoneTexte 7">
            <a:extLst>
              <a:ext uri="{FF2B5EF4-FFF2-40B4-BE49-F238E27FC236}">
                <a16:creationId xmlns:a16="http://schemas.microsoft.com/office/drawing/2014/main" id="{B60BFDCB-0D87-4FC6-AE22-73AC30ACA393}"/>
              </a:ext>
            </a:extLst>
          </p:cNvPr>
          <p:cNvSpPr txBox="1"/>
          <p:nvPr/>
        </p:nvSpPr>
        <p:spPr>
          <a:xfrm>
            <a:off x="9101737" y="4338600"/>
            <a:ext cx="2842727" cy="1200329"/>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Bascule en classe </a:t>
            </a:r>
            <a:r>
              <a:rPr lang="fr-FR" sz="2400" dirty="0" err="1">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9" name="Titre 1">
            <a:extLst>
              <a:ext uri="{FF2B5EF4-FFF2-40B4-BE49-F238E27FC236}">
                <a16:creationId xmlns:a16="http://schemas.microsoft.com/office/drawing/2014/main" id="{D6B76D0B-6130-4AB1-96F3-70C8A0705C1A}"/>
              </a:ext>
            </a:extLst>
          </p:cNvPr>
          <p:cNvSpPr txBox="1">
            <a:spLocks/>
          </p:cNvSpPr>
          <p:nvPr/>
        </p:nvSpPr>
        <p:spPr>
          <a:xfrm>
            <a:off x="9846100" y="1677625"/>
            <a:ext cx="1353999" cy="74844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b="1" dirty="0">
                <a:latin typeface="Arial Black" panose="020B0A04020102020204" pitchFamily="34" charset="0"/>
              </a:rPr>
              <a:t>JS</a:t>
            </a:r>
          </a:p>
        </p:txBody>
      </p:sp>
    </p:spTree>
    <p:extLst>
      <p:ext uri="{BB962C8B-B14F-4D97-AF65-F5344CB8AC3E}">
        <p14:creationId xmlns:p14="http://schemas.microsoft.com/office/powerpoint/2010/main" val="83808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36</a:t>
            </a:r>
          </a:p>
        </p:txBody>
      </p:sp>
      <p:pic>
        <p:nvPicPr>
          <p:cNvPr id="5" name="Image 4"/>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t="43807"/>
          <a:stretch/>
        </p:blipFill>
        <p:spPr>
          <a:xfrm>
            <a:off x="298832" y="1474307"/>
            <a:ext cx="7478712" cy="5052744"/>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8727851" y="1709134"/>
            <a:ext cx="815738" cy="2036176"/>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ZoneTexte 7">
            <a:extLst>
              <a:ext uri="{FF2B5EF4-FFF2-40B4-BE49-F238E27FC236}">
                <a16:creationId xmlns:a16="http://schemas.microsoft.com/office/drawing/2014/main" id="{B60BFDCB-0D87-4FC6-AE22-73AC30ACA393}"/>
              </a:ext>
            </a:extLst>
          </p:cNvPr>
          <p:cNvSpPr txBox="1"/>
          <p:nvPr/>
        </p:nvSpPr>
        <p:spPr>
          <a:xfrm>
            <a:off x="8769466" y="3228120"/>
            <a:ext cx="2287310" cy="461665"/>
          </a:xfrm>
          <a:prstGeom prst="rect">
            <a:avLst/>
          </a:prstGeom>
          <a:noFill/>
        </p:spPr>
        <p:txBody>
          <a:bodyPr wrap="square" rtlCol="0">
            <a:spAutoFit/>
          </a:bodyPr>
          <a:lstStyle/>
          <a:p>
            <a:pPr algn="ctr"/>
            <a:r>
              <a:rPr lang="fr-FR" sz="2400" dirty="0" err="1">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9" name="ZoneTexte 8">
            <a:extLst>
              <a:ext uri="{FF2B5EF4-FFF2-40B4-BE49-F238E27FC236}">
                <a16:creationId xmlns:a16="http://schemas.microsoft.com/office/drawing/2014/main" id="{B60BFDCB-0D87-4FC6-AE22-73AC30ACA393}"/>
              </a:ext>
            </a:extLst>
          </p:cNvPr>
          <p:cNvSpPr txBox="1"/>
          <p:nvPr/>
        </p:nvSpPr>
        <p:spPr>
          <a:xfrm>
            <a:off x="8754511" y="4668143"/>
            <a:ext cx="2590684"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Local Storage</a:t>
            </a:r>
          </a:p>
        </p:txBody>
      </p:sp>
      <p:sp>
        <p:nvSpPr>
          <p:cNvPr id="10" name="Flèche : droite 10">
            <a:extLst>
              <a:ext uri="{FF2B5EF4-FFF2-40B4-BE49-F238E27FC236}">
                <a16:creationId xmlns:a16="http://schemas.microsoft.com/office/drawing/2014/main" id="{1C6158B3-1985-46B1-B02F-D6F66916925B}"/>
              </a:ext>
            </a:extLst>
          </p:cNvPr>
          <p:cNvSpPr/>
          <p:nvPr/>
        </p:nvSpPr>
        <p:spPr>
          <a:xfrm rot="5400000">
            <a:off x="9544208" y="3985375"/>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3208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4105469" y="3012920"/>
            <a:ext cx="3257168" cy="775309"/>
          </a:xfrm>
        </p:spPr>
        <p:txBody>
          <a:bodyPr/>
          <a:lstStyle/>
          <a:p>
            <a:pPr algn="ctr"/>
            <a:r>
              <a:rPr lang="fr-FR" b="1" u="sng" dirty="0">
                <a:latin typeface="Arial Black" panose="020B0A04020102020204" pitchFamily="34" charset="0"/>
              </a:rPr>
              <a:t>Back-end:</a:t>
            </a: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37</a:t>
            </a:r>
          </a:p>
        </p:txBody>
      </p:sp>
    </p:spTree>
    <p:extLst>
      <p:ext uri="{BB962C8B-B14F-4D97-AF65-F5344CB8AC3E}">
        <p14:creationId xmlns:p14="http://schemas.microsoft.com/office/powerpoint/2010/main" val="4210889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38</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Organisation du projet</a:t>
            </a:r>
            <a:r>
              <a:rPr lang="fr-FR" b="1" u="sng" dirty="0">
                <a:latin typeface="Arial" panose="020B0604020202020204" pitchFamily="34" charset="0"/>
                <a:cs typeface="Arial" panose="020B0604020202020204" pitchFamily="34" charset="0"/>
              </a:rPr>
              <a:t>:</a:t>
            </a:r>
            <a:endParaRPr lang="fr-FR" b="1" dirty="0"/>
          </a:p>
        </p:txBody>
      </p:sp>
      <p:pic>
        <p:nvPicPr>
          <p:cNvPr id="8" name="Image 7">
            <a:extLst>
              <a:ext uri="{FF2B5EF4-FFF2-40B4-BE49-F238E27FC236}">
                <a16:creationId xmlns:a16="http://schemas.microsoft.com/office/drawing/2014/main" id="{D33772A9-CCDD-4C6A-9C1D-1432C5FD127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b="33902"/>
          <a:stretch/>
        </p:blipFill>
        <p:spPr>
          <a:xfrm>
            <a:off x="306119" y="970419"/>
            <a:ext cx="5049652" cy="4715412"/>
          </a:xfrm>
          <a:prstGeom prst="rect">
            <a:avLst/>
          </a:prstGeom>
        </p:spPr>
      </p:pic>
      <p:pic>
        <p:nvPicPr>
          <p:cNvPr id="9" name="Image 8">
            <a:extLst>
              <a:ext uri="{FF2B5EF4-FFF2-40B4-BE49-F238E27FC236}">
                <a16:creationId xmlns:a16="http://schemas.microsoft.com/office/drawing/2014/main" id="{83D8E79C-98C4-4541-8B2B-67E845DA768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85101" b="-5374"/>
          <a:stretch/>
        </p:blipFill>
        <p:spPr>
          <a:xfrm>
            <a:off x="306119" y="5685831"/>
            <a:ext cx="5049652" cy="1446245"/>
          </a:xfrm>
          <a:prstGeom prst="rect">
            <a:avLst/>
          </a:prstGeom>
        </p:spPr>
      </p:pic>
      <p:sp>
        <p:nvSpPr>
          <p:cNvPr id="10" name="Flèche : bas 9">
            <a:extLst>
              <a:ext uri="{FF2B5EF4-FFF2-40B4-BE49-F238E27FC236}">
                <a16:creationId xmlns:a16="http://schemas.microsoft.com/office/drawing/2014/main" id="{AB5EA682-B164-4271-A56B-5EA0D6AFD5DD}"/>
              </a:ext>
            </a:extLst>
          </p:cNvPr>
          <p:cNvSpPr/>
          <p:nvPr/>
        </p:nvSpPr>
        <p:spPr>
          <a:xfrm rot="16200000">
            <a:off x="6086724" y="1594301"/>
            <a:ext cx="1285103" cy="2070973"/>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2955CF8A-F8F0-4D20-8899-97B3E292304B}"/>
              </a:ext>
            </a:extLst>
          </p:cNvPr>
          <p:cNvSpPr txBox="1"/>
          <p:nvPr/>
        </p:nvSpPr>
        <p:spPr>
          <a:xfrm>
            <a:off x="7764762" y="2337399"/>
            <a:ext cx="3385668" cy="584775"/>
          </a:xfrm>
          <a:prstGeom prst="rect">
            <a:avLst/>
          </a:prstGeom>
          <a:noFill/>
        </p:spPr>
        <p:txBody>
          <a:bodyPr wrap="square" rtlCol="0">
            <a:spAutoFit/>
          </a:bodyPr>
          <a:lstStyle/>
          <a:p>
            <a:pPr algn="ctr"/>
            <a:r>
              <a:rPr lang="fr-FR" sz="3200" dirty="0">
                <a:solidFill>
                  <a:schemeClr val="accent2">
                    <a:lumMod val="60000"/>
                    <a:lumOff val="40000"/>
                  </a:schemeClr>
                </a:solidFill>
                <a:latin typeface="Arial Black" panose="020B0A04020102020204" pitchFamily="34" charset="0"/>
              </a:rPr>
              <a:t>Model MVC</a:t>
            </a:r>
          </a:p>
        </p:txBody>
      </p:sp>
      <p:sp>
        <p:nvSpPr>
          <p:cNvPr id="13" name="ZoneTexte 12">
            <a:extLst>
              <a:ext uri="{FF2B5EF4-FFF2-40B4-BE49-F238E27FC236}">
                <a16:creationId xmlns:a16="http://schemas.microsoft.com/office/drawing/2014/main" id="{636ADBE7-5C5A-4E9D-8FD5-EA022346A46E}"/>
              </a:ext>
            </a:extLst>
          </p:cNvPr>
          <p:cNvSpPr txBox="1"/>
          <p:nvPr/>
        </p:nvSpPr>
        <p:spPr>
          <a:xfrm>
            <a:off x="7570825" y="4188244"/>
            <a:ext cx="3385668" cy="1200329"/>
          </a:xfrm>
          <a:prstGeom prst="rect">
            <a:avLst/>
          </a:prstGeom>
          <a:noFill/>
        </p:spPr>
        <p:txBody>
          <a:bodyPr wrap="square" rtlCol="0">
            <a:spAutoFit/>
          </a:bodyPr>
          <a:lstStyle/>
          <a:p>
            <a:pPr algn="ctr"/>
            <a:r>
              <a:rPr lang="fr-FR" sz="7200" dirty="0">
                <a:solidFill>
                  <a:schemeClr val="accent2">
                    <a:lumMod val="60000"/>
                    <a:lumOff val="40000"/>
                  </a:schemeClr>
                </a:solidFill>
                <a:latin typeface="Arial Black" panose="020B0A04020102020204" pitchFamily="34" charset="0"/>
              </a:rPr>
              <a:t>POO</a:t>
            </a:r>
          </a:p>
        </p:txBody>
      </p:sp>
      <p:sp>
        <p:nvSpPr>
          <p:cNvPr id="14" name="Flèche : bas 13">
            <a:extLst>
              <a:ext uri="{FF2B5EF4-FFF2-40B4-BE49-F238E27FC236}">
                <a16:creationId xmlns:a16="http://schemas.microsoft.com/office/drawing/2014/main" id="{4AA992AB-647A-446B-A892-A4777C2AE6AB}"/>
              </a:ext>
            </a:extLst>
          </p:cNvPr>
          <p:cNvSpPr/>
          <p:nvPr/>
        </p:nvSpPr>
        <p:spPr>
          <a:xfrm rot="16200000">
            <a:off x="6086724" y="3752923"/>
            <a:ext cx="1285103" cy="2070973"/>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0683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entr" presetSubtype="0" fill="hold" grpId="0" nodeType="withEffect">
                                  <p:stCondLst>
                                    <p:cond delay="1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a:t>
            </a:r>
            <a:r>
              <a:rPr lang="fr-FR" b="1" u="sng" dirty="0"/>
              <a:t> </a:t>
            </a:r>
            <a:r>
              <a:rPr lang="fr-FR" b="1" u="sng" dirty="0" err="1">
                <a:latin typeface="Arial" panose="020B0604020202020204" pitchFamily="34" charset="0"/>
                <a:cs typeface="Arial" panose="020B0604020202020204" pitchFamily="34" charset="0"/>
              </a:rPr>
              <a:t>Back-end</a:t>
            </a:r>
            <a:r>
              <a:rPr lang="fr-FR" b="1" u="sng" dirty="0">
                <a:latin typeface="Arial" panose="020B0604020202020204" pitchFamily="34" charset="0"/>
                <a:cs typeface="Arial" panose="020B0604020202020204" pitchFamily="34" charset="0"/>
              </a:rPr>
              <a:t>:</a:t>
            </a:r>
            <a:br>
              <a:rPr lang="fr-FR" b="1" u="sng" dirty="0">
                <a:latin typeface="Arial" panose="020B0604020202020204" pitchFamily="34" charset="0"/>
                <a:cs typeface="Arial" panose="020B0604020202020204" pitchFamily="34" charset="0"/>
              </a:rPr>
            </a:br>
            <a:r>
              <a:rPr lang="fr-FR" b="1" dirty="0">
                <a:latin typeface="Arial" panose="020B0604020202020204" pitchFamily="34" charset="0"/>
                <a:cs typeface="Arial" panose="020B0604020202020204" pitchFamily="34" charset="0"/>
              </a:rPr>
              <a:t>Session</a:t>
            </a:r>
            <a:endParaRPr lang="fr-FR" b="1" dirty="0"/>
          </a:p>
        </p:txBody>
      </p:sp>
      <p:sp>
        <p:nvSpPr>
          <p:cNvPr id="8" name="ZoneTexte 7">
            <a:extLst>
              <a:ext uri="{FF2B5EF4-FFF2-40B4-BE49-F238E27FC236}">
                <a16:creationId xmlns:a16="http://schemas.microsoft.com/office/drawing/2014/main" id="{20918614-AC89-4A98-9786-2B683E90EA89}"/>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39</a:t>
            </a:r>
          </a:p>
        </p:txBody>
      </p:sp>
      <p:pic>
        <p:nvPicPr>
          <p:cNvPr id="5" name="Image 4">
            <a:extLst>
              <a:ext uri="{FF2B5EF4-FFF2-40B4-BE49-F238E27FC236}">
                <a16:creationId xmlns:a16="http://schemas.microsoft.com/office/drawing/2014/main" id="{B614F14D-88AE-45A4-8711-23E6C2098FB6}"/>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2519266" y="1593136"/>
            <a:ext cx="5876716" cy="4956682"/>
          </a:xfrm>
          <a:prstGeom prst="rect">
            <a:avLst/>
          </a:prstGeom>
          <a:ln>
            <a:solidFill>
              <a:schemeClr val="tx1"/>
            </a:solidFill>
          </a:ln>
        </p:spPr>
      </p:pic>
      <p:sp>
        <p:nvSpPr>
          <p:cNvPr id="6" name="Ellipse 5">
            <a:extLst>
              <a:ext uri="{FF2B5EF4-FFF2-40B4-BE49-F238E27FC236}">
                <a16:creationId xmlns:a16="http://schemas.microsoft.com/office/drawing/2014/main" id="{03F290A6-6805-42E0-BDDF-D7D174A7DE96}"/>
              </a:ext>
            </a:extLst>
          </p:cNvPr>
          <p:cNvSpPr/>
          <p:nvPr/>
        </p:nvSpPr>
        <p:spPr>
          <a:xfrm>
            <a:off x="6932645" y="1593136"/>
            <a:ext cx="1324947" cy="1234040"/>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932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60633A1-C5BF-41DF-8BFD-C008B0F997F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4</a:t>
            </a:r>
          </a:p>
        </p:txBody>
      </p:sp>
      <p:sp>
        <p:nvSpPr>
          <p:cNvPr id="4" name="Flèche droite 3"/>
          <p:cNvSpPr/>
          <p:nvPr/>
        </p:nvSpPr>
        <p:spPr>
          <a:xfrm>
            <a:off x="4821382" y="2019993"/>
            <a:ext cx="1895302" cy="1039091"/>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924502" y="730253"/>
            <a:ext cx="3311236" cy="3311236"/>
          </a:xfrm>
          <a:prstGeom prst="rect">
            <a:avLst/>
          </a:prstGeom>
        </p:spPr>
      </p:pic>
      <p:sp>
        <p:nvSpPr>
          <p:cNvPr id="7" name="Demi-tour 6"/>
          <p:cNvSpPr/>
          <p:nvPr/>
        </p:nvSpPr>
        <p:spPr>
          <a:xfrm rot="5400000">
            <a:off x="9952410" y="4125193"/>
            <a:ext cx="1874522" cy="1080656"/>
          </a:xfrm>
          <a:prstGeom prst="uturnArrow">
            <a:avLst>
              <a:gd name="adj1" fmla="val 18077"/>
              <a:gd name="adj2" fmla="val 25000"/>
              <a:gd name="adj3" fmla="val 33462"/>
              <a:gd name="adj4" fmla="val 43750"/>
              <a:gd name="adj5" fmla="val 75000"/>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0" name="Image 9"/>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559865" y="4914592"/>
            <a:ext cx="3789478" cy="1105987"/>
          </a:xfrm>
          <a:prstGeom prst="rect">
            <a:avLst/>
          </a:prstGeom>
        </p:spPr>
      </p:pic>
      <p:pic>
        <p:nvPicPr>
          <p:cNvPr id="12" name="Image 11"/>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578715" y="3848791"/>
            <a:ext cx="2867545" cy="2867545"/>
          </a:xfrm>
          <a:prstGeom prst="rect">
            <a:avLst/>
          </a:prstGeom>
        </p:spPr>
      </p:pic>
      <p:pic>
        <p:nvPicPr>
          <p:cNvPr id="18" name="Image 17">
            <a:extLst>
              <a:ext uri="{FF2B5EF4-FFF2-40B4-BE49-F238E27FC236}">
                <a16:creationId xmlns:a16="http://schemas.microsoft.com/office/drawing/2014/main" id="{2591D715-FF69-4D65-8A68-C8B775B43924}"/>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Effect>
                      <a14:brightnessContrast bright="25000"/>
                    </a14:imgEffect>
                  </a14:imgLayer>
                </a14:imgProps>
              </a:ext>
            </a:extLst>
          </a:blip>
          <a:stretch>
            <a:fillRect/>
          </a:stretch>
        </p:blipFill>
        <p:spPr>
          <a:xfrm>
            <a:off x="507653" y="4429904"/>
            <a:ext cx="2867025" cy="1590675"/>
          </a:xfrm>
          <a:prstGeom prst="rect">
            <a:avLst/>
          </a:prstGeom>
        </p:spPr>
      </p:pic>
      <p:pic>
        <p:nvPicPr>
          <p:cNvPr id="8" name="Image 7"/>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016922" y="1309254"/>
            <a:ext cx="3422765" cy="2281843"/>
          </a:xfrm>
          <a:prstGeom prst="rect">
            <a:avLst/>
          </a:prstGeom>
        </p:spPr>
      </p:pic>
    </p:spTree>
    <p:extLst>
      <p:ext uri="{BB962C8B-B14F-4D97-AF65-F5344CB8AC3E}">
        <p14:creationId xmlns:p14="http://schemas.microsoft.com/office/powerpoint/2010/main" val="24770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40</a:t>
            </a:r>
          </a:p>
        </p:txBody>
      </p:sp>
      <p:pic>
        <p:nvPicPr>
          <p:cNvPr id="3" name="Image 2">
            <a:extLst>
              <a:ext uri="{FF2B5EF4-FFF2-40B4-BE49-F238E27FC236}">
                <a16:creationId xmlns:a16="http://schemas.microsoft.com/office/drawing/2014/main" id="{A32F5EED-DEF3-45BF-9CC5-8AE477E03961}"/>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102637" y="1231641"/>
            <a:ext cx="5802757" cy="5417912"/>
          </a:xfrm>
          <a:prstGeom prst="rect">
            <a:avLst/>
          </a:prstGeom>
          <a:ln>
            <a:solidFill>
              <a:schemeClr val="tx1"/>
            </a:solidFill>
          </a:ln>
        </p:spPr>
      </p:pic>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645130" y="73777"/>
            <a:ext cx="9404723" cy="868615"/>
          </a:xfrm>
        </p:spPr>
        <p:txBody>
          <a:bodyPr/>
          <a:lstStyle/>
          <a:p>
            <a:pPr algn="ctr"/>
            <a:r>
              <a:rPr lang="fr-FR" b="1" u="sng" dirty="0">
                <a:latin typeface="Arial Black" panose="020B0A04020102020204" pitchFamily="34" charset="0"/>
                <a:cs typeface="Arial" panose="020B0604020202020204" pitchFamily="34" charset="0"/>
              </a:rPr>
              <a:t>Session</a:t>
            </a:r>
            <a:r>
              <a:rPr lang="fr-FR" b="1" u="sng" dirty="0">
                <a:latin typeface="Arial" panose="020B0604020202020204" pitchFamily="34" charset="0"/>
                <a:cs typeface="Arial" panose="020B0604020202020204" pitchFamily="34" charset="0"/>
              </a:rPr>
              <a:t>:</a:t>
            </a:r>
            <a:endParaRPr lang="fr-FR" b="1" dirty="0"/>
          </a:p>
        </p:txBody>
      </p:sp>
      <p:pic>
        <p:nvPicPr>
          <p:cNvPr id="7" name="Image 6">
            <a:extLst>
              <a:ext uri="{FF2B5EF4-FFF2-40B4-BE49-F238E27FC236}">
                <a16:creationId xmlns:a16="http://schemas.microsoft.com/office/drawing/2014/main" id="{4D9EB2CA-D5E1-4D35-933B-0D5DDC071409}"/>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174722" y="1323360"/>
            <a:ext cx="5739502" cy="5234474"/>
          </a:xfrm>
          <a:prstGeom prst="rect">
            <a:avLst/>
          </a:prstGeom>
          <a:ln>
            <a:solidFill>
              <a:schemeClr val="tx1"/>
            </a:solidFill>
          </a:ln>
        </p:spPr>
      </p:pic>
      <p:sp>
        <p:nvSpPr>
          <p:cNvPr id="8" name="Ellipse 7">
            <a:extLst>
              <a:ext uri="{FF2B5EF4-FFF2-40B4-BE49-F238E27FC236}">
                <a16:creationId xmlns:a16="http://schemas.microsoft.com/office/drawing/2014/main" id="{C2EC9214-EFB5-4633-AC95-C212365AFD3D}"/>
              </a:ext>
            </a:extLst>
          </p:cNvPr>
          <p:cNvSpPr/>
          <p:nvPr/>
        </p:nvSpPr>
        <p:spPr>
          <a:xfrm>
            <a:off x="2425959" y="3554963"/>
            <a:ext cx="1212980" cy="70912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106E575B-5C6A-4F6B-8A21-20BD1BB69363}"/>
              </a:ext>
            </a:extLst>
          </p:cNvPr>
          <p:cNvCxnSpPr>
            <a:stCxn id="8" idx="6"/>
          </p:cNvCxnSpPr>
          <p:nvPr/>
        </p:nvCxnSpPr>
        <p:spPr>
          <a:xfrm flipV="1">
            <a:off x="3638939" y="3554963"/>
            <a:ext cx="2967134" cy="35456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19526F84-FC3F-4A94-8F9F-CF093C77BD77}"/>
              </a:ext>
            </a:extLst>
          </p:cNvPr>
          <p:cNvSpPr/>
          <p:nvPr/>
        </p:nvSpPr>
        <p:spPr>
          <a:xfrm>
            <a:off x="10049853" y="1113022"/>
            <a:ext cx="1864371" cy="170482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224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41</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645130" y="73777"/>
            <a:ext cx="9404723" cy="868615"/>
          </a:xfrm>
        </p:spPr>
        <p:txBody>
          <a:bodyPr/>
          <a:lstStyle/>
          <a:p>
            <a:pPr algn="ctr"/>
            <a:r>
              <a:rPr lang="fr-FR" b="1" u="sng" dirty="0">
                <a:latin typeface="Arial Black" panose="020B0A04020102020204" pitchFamily="34" charset="0"/>
                <a:cs typeface="Arial" panose="020B0604020202020204" pitchFamily="34" charset="0"/>
              </a:rPr>
              <a:t>Session</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7AAF1F9D-87DF-4DB8-9645-8D41E947511D}"/>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44158" y="1016603"/>
            <a:ext cx="5878693" cy="4824793"/>
          </a:xfrm>
          <a:prstGeom prst="rect">
            <a:avLst/>
          </a:prstGeom>
          <a:ln>
            <a:solidFill>
              <a:schemeClr val="tx1"/>
            </a:solidFill>
          </a:ln>
        </p:spPr>
      </p:pic>
      <p:pic>
        <p:nvPicPr>
          <p:cNvPr id="8" name="Image 7">
            <a:extLst>
              <a:ext uri="{FF2B5EF4-FFF2-40B4-BE49-F238E27FC236}">
                <a16:creationId xmlns:a16="http://schemas.microsoft.com/office/drawing/2014/main" id="{1637A038-4148-4B63-A656-49C7268A435B}"/>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079580" y="1665983"/>
            <a:ext cx="6068262" cy="5118240"/>
          </a:xfrm>
          <a:prstGeom prst="rect">
            <a:avLst/>
          </a:prstGeom>
          <a:ln>
            <a:solidFill>
              <a:schemeClr val="tx1"/>
            </a:solidFill>
          </a:ln>
        </p:spPr>
      </p:pic>
      <p:sp>
        <p:nvSpPr>
          <p:cNvPr id="9" name="Ellipse 8">
            <a:extLst>
              <a:ext uri="{FF2B5EF4-FFF2-40B4-BE49-F238E27FC236}">
                <a16:creationId xmlns:a16="http://schemas.microsoft.com/office/drawing/2014/main" id="{92E1A500-19B4-426B-A413-8F4A82B492C7}"/>
              </a:ext>
            </a:extLst>
          </p:cNvPr>
          <p:cNvSpPr/>
          <p:nvPr/>
        </p:nvSpPr>
        <p:spPr>
          <a:xfrm>
            <a:off x="3976375" y="1493332"/>
            <a:ext cx="2043404" cy="81176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8DFBF830-E4F0-4136-969F-594AAB803AFE}"/>
              </a:ext>
            </a:extLst>
          </p:cNvPr>
          <p:cNvCxnSpPr>
            <a:stCxn id="9" idx="5"/>
          </p:cNvCxnSpPr>
          <p:nvPr/>
        </p:nvCxnSpPr>
        <p:spPr>
          <a:xfrm>
            <a:off x="5720529" y="2186215"/>
            <a:ext cx="1417270" cy="48234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92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42</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645130" y="73777"/>
            <a:ext cx="9404723" cy="868615"/>
          </a:xfrm>
        </p:spPr>
        <p:txBody>
          <a:bodyPr/>
          <a:lstStyle/>
          <a:p>
            <a:pPr algn="ctr"/>
            <a:r>
              <a:rPr lang="fr-FR" b="1" u="sng" dirty="0">
                <a:latin typeface="Arial Black" panose="020B0A04020102020204" pitchFamily="34" charset="0"/>
                <a:cs typeface="Arial" panose="020B0604020202020204" pitchFamily="34" charset="0"/>
              </a:rPr>
              <a:t>SQL</a:t>
            </a:r>
            <a:r>
              <a:rPr lang="fr-FR" b="1" u="sng" dirty="0">
                <a:latin typeface="Arial" panose="020B0604020202020204" pitchFamily="34" charset="0"/>
                <a:cs typeface="Arial" panose="020B0604020202020204" pitchFamily="34" charset="0"/>
              </a:rPr>
              <a:t>:</a:t>
            </a:r>
            <a:endParaRPr lang="fr-FR" b="1" dirty="0"/>
          </a:p>
        </p:txBody>
      </p:sp>
      <p:pic>
        <p:nvPicPr>
          <p:cNvPr id="3" name="Image 2">
            <a:extLst>
              <a:ext uri="{FF2B5EF4-FFF2-40B4-BE49-F238E27FC236}">
                <a16:creationId xmlns:a16="http://schemas.microsoft.com/office/drawing/2014/main" id="{180E684D-C504-4958-A35D-32827A5C54C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309" t="2617" r="4500" b="1571"/>
          <a:stretch/>
        </p:blipFill>
        <p:spPr>
          <a:xfrm>
            <a:off x="645130" y="1038496"/>
            <a:ext cx="9564295" cy="5336178"/>
          </a:xfrm>
          <a:prstGeom prst="rect">
            <a:avLst/>
          </a:prstGeom>
        </p:spPr>
      </p:pic>
    </p:spTree>
    <p:extLst>
      <p:ext uri="{BB962C8B-B14F-4D97-AF65-F5344CB8AC3E}">
        <p14:creationId xmlns:p14="http://schemas.microsoft.com/office/powerpoint/2010/main" val="2923323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43</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Model</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6068D11D-2D27-4F5C-9420-E6D6064A93E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8554" r="36229" b="69944"/>
          <a:stretch/>
        </p:blipFill>
        <p:spPr>
          <a:xfrm>
            <a:off x="229763" y="970419"/>
            <a:ext cx="5132410" cy="2854600"/>
          </a:xfrm>
          <a:prstGeom prst="rect">
            <a:avLst/>
          </a:prstGeom>
          <a:ln>
            <a:solidFill>
              <a:schemeClr val="tx1"/>
            </a:solidFill>
          </a:ln>
        </p:spPr>
      </p:pic>
      <p:pic>
        <p:nvPicPr>
          <p:cNvPr id="15" name="Image 14">
            <a:extLst>
              <a:ext uri="{FF2B5EF4-FFF2-40B4-BE49-F238E27FC236}">
                <a16:creationId xmlns:a16="http://schemas.microsoft.com/office/drawing/2014/main" id="{94264002-6AE7-4679-9C50-258806CA63D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926" t="38703" r="28191" b="47622"/>
          <a:stretch/>
        </p:blipFill>
        <p:spPr>
          <a:xfrm>
            <a:off x="5151438" y="4373166"/>
            <a:ext cx="6398984" cy="2065707"/>
          </a:xfrm>
          <a:prstGeom prst="rect">
            <a:avLst/>
          </a:prstGeom>
          <a:ln>
            <a:solidFill>
              <a:schemeClr val="tx1"/>
            </a:solidFill>
          </a:ln>
        </p:spPr>
      </p:pic>
      <p:sp>
        <p:nvSpPr>
          <p:cNvPr id="7" name="Ellipse 6">
            <a:extLst>
              <a:ext uri="{FF2B5EF4-FFF2-40B4-BE49-F238E27FC236}">
                <a16:creationId xmlns:a16="http://schemas.microsoft.com/office/drawing/2014/main" id="{C532558F-34D7-412B-8175-6C5C2F0FCC61}"/>
              </a:ext>
            </a:extLst>
          </p:cNvPr>
          <p:cNvSpPr/>
          <p:nvPr/>
        </p:nvSpPr>
        <p:spPr>
          <a:xfrm>
            <a:off x="326571" y="783771"/>
            <a:ext cx="4416490" cy="2985796"/>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4A3B5C0B-9ED9-469A-AD42-3E0E6A9A8991}"/>
              </a:ext>
            </a:extLst>
          </p:cNvPr>
          <p:cNvSpPr/>
          <p:nvPr/>
        </p:nvSpPr>
        <p:spPr>
          <a:xfrm>
            <a:off x="5114110" y="4278999"/>
            <a:ext cx="6604690" cy="234935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6FA14E13-2195-4BC0-8A38-F84218F61484}"/>
              </a:ext>
            </a:extLst>
          </p:cNvPr>
          <p:cNvCxnSpPr>
            <a:cxnSpLocks/>
            <a:stCxn id="7" idx="4"/>
          </p:cNvCxnSpPr>
          <p:nvPr/>
        </p:nvCxnSpPr>
        <p:spPr>
          <a:xfrm>
            <a:off x="2534816" y="3769567"/>
            <a:ext cx="196579" cy="47355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2ACB33F-BE14-42D1-BA49-D604B70276C6}"/>
              </a:ext>
            </a:extLst>
          </p:cNvPr>
          <p:cNvSpPr txBox="1"/>
          <p:nvPr/>
        </p:nvSpPr>
        <p:spPr>
          <a:xfrm>
            <a:off x="229763" y="4177641"/>
            <a:ext cx="4840361"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Classe </a:t>
            </a:r>
            <a:r>
              <a:rPr lang="fr-FR" sz="3200" dirty="0" err="1">
                <a:solidFill>
                  <a:srgbClr val="FF9999"/>
                </a:solidFill>
                <a:latin typeface="Arial Black" panose="020B0A04020102020204" pitchFamily="34" charset="0"/>
              </a:rPr>
              <a:t>ModelUser</a:t>
            </a:r>
            <a:endParaRPr lang="fr-FR" sz="3200" dirty="0">
              <a:solidFill>
                <a:srgbClr val="FF9999"/>
              </a:solidFill>
              <a:latin typeface="Arial Black" panose="020B0A04020102020204" pitchFamily="34" charset="0"/>
            </a:endParaRPr>
          </a:p>
          <a:p>
            <a:pPr algn="ctr"/>
            <a:r>
              <a:rPr lang="fr-FR" sz="3200" dirty="0">
                <a:solidFill>
                  <a:srgbClr val="FF9999"/>
                </a:solidFill>
                <a:latin typeface="Arial Black" panose="020B0A04020102020204" pitchFamily="34" charset="0"/>
              </a:rPr>
              <a:t>et ses attributs</a:t>
            </a:r>
          </a:p>
        </p:txBody>
      </p:sp>
      <p:sp>
        <p:nvSpPr>
          <p:cNvPr id="21" name="ZoneTexte 20">
            <a:extLst>
              <a:ext uri="{FF2B5EF4-FFF2-40B4-BE49-F238E27FC236}">
                <a16:creationId xmlns:a16="http://schemas.microsoft.com/office/drawing/2014/main" id="{EEE7A5C1-288D-49E5-8A19-76BC44908648}"/>
              </a:ext>
            </a:extLst>
          </p:cNvPr>
          <p:cNvSpPr txBox="1"/>
          <p:nvPr/>
        </p:nvSpPr>
        <p:spPr>
          <a:xfrm>
            <a:off x="185777" y="5032537"/>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Constructeur</a:t>
            </a:r>
          </a:p>
        </p:txBody>
      </p:sp>
      <p:cxnSp>
        <p:nvCxnSpPr>
          <p:cNvPr id="25" name="Connecteur droit avec flèche 24">
            <a:extLst>
              <a:ext uri="{FF2B5EF4-FFF2-40B4-BE49-F238E27FC236}">
                <a16:creationId xmlns:a16="http://schemas.microsoft.com/office/drawing/2014/main" id="{3747DF2A-7FB6-4B6D-90FE-C2DD6CB73B37}"/>
              </a:ext>
            </a:extLst>
          </p:cNvPr>
          <p:cNvCxnSpPr>
            <a:cxnSpLocks/>
          </p:cNvCxnSpPr>
          <p:nvPr/>
        </p:nvCxnSpPr>
        <p:spPr>
          <a:xfrm flipH="1">
            <a:off x="4196108" y="5733411"/>
            <a:ext cx="955331" cy="130809"/>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3D7D841C-3E7C-4F58-83A0-3F1BD12E4DB4}"/>
              </a:ext>
            </a:extLst>
          </p:cNvPr>
          <p:cNvSpPr txBox="1"/>
          <p:nvPr/>
        </p:nvSpPr>
        <p:spPr>
          <a:xfrm>
            <a:off x="1560879" y="5446387"/>
            <a:ext cx="2591243"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Getters et Setters</a:t>
            </a:r>
          </a:p>
        </p:txBody>
      </p:sp>
      <p:pic>
        <p:nvPicPr>
          <p:cNvPr id="20" name="Image 19">
            <a:extLst>
              <a:ext uri="{FF2B5EF4-FFF2-40B4-BE49-F238E27FC236}">
                <a16:creationId xmlns:a16="http://schemas.microsoft.com/office/drawing/2014/main" id="{A16A3644-9FA2-460F-B39D-9FA1F2BFF9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4542" t="29859" r="44669" b="60380"/>
          <a:stretch/>
        </p:blipFill>
        <p:spPr>
          <a:xfrm>
            <a:off x="6096000" y="1508872"/>
            <a:ext cx="5054345" cy="1995217"/>
          </a:xfrm>
          <a:prstGeom prst="rect">
            <a:avLst/>
          </a:prstGeom>
          <a:ln>
            <a:solidFill>
              <a:schemeClr val="tx1"/>
            </a:solidFill>
          </a:ln>
        </p:spPr>
      </p:pic>
      <p:sp>
        <p:nvSpPr>
          <p:cNvPr id="23" name="Ellipse 22">
            <a:extLst>
              <a:ext uri="{FF2B5EF4-FFF2-40B4-BE49-F238E27FC236}">
                <a16:creationId xmlns:a16="http://schemas.microsoft.com/office/drawing/2014/main" id="{873CC150-7B8A-43B9-8316-6CFD757EC6F7}"/>
              </a:ext>
            </a:extLst>
          </p:cNvPr>
          <p:cNvSpPr/>
          <p:nvPr/>
        </p:nvSpPr>
        <p:spPr>
          <a:xfrm>
            <a:off x="5720122" y="1288207"/>
            <a:ext cx="5618438" cy="264011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a:extLst>
              <a:ext uri="{FF2B5EF4-FFF2-40B4-BE49-F238E27FC236}">
                <a16:creationId xmlns:a16="http://schemas.microsoft.com/office/drawing/2014/main" id="{1A3AFDC4-076D-4571-AB66-24E08D188E74}"/>
              </a:ext>
            </a:extLst>
          </p:cNvPr>
          <p:cNvCxnSpPr>
            <a:cxnSpLocks/>
          </p:cNvCxnSpPr>
          <p:nvPr/>
        </p:nvCxnSpPr>
        <p:spPr>
          <a:xfrm flipH="1">
            <a:off x="4202915" y="3390223"/>
            <a:ext cx="2004395" cy="1851273"/>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25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7" grpId="0" animBg="1"/>
      <p:bldP spid="19" grpId="0"/>
      <p:bldP spid="19" grpId="1"/>
      <p:bldP spid="21" grpId="0"/>
      <p:bldP spid="21" grpId="1"/>
      <p:bldP spid="28" grpId="0"/>
      <p:bldP spid="23" grpId="0" animBg="1"/>
      <p:bldP spid="23"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44</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Manager</a:t>
            </a:r>
            <a:r>
              <a:rPr lang="fr-FR" b="1" u="sng" dirty="0">
                <a:latin typeface="Arial" panose="020B0604020202020204" pitchFamily="34" charset="0"/>
                <a:cs typeface="Arial" panose="020B0604020202020204" pitchFamily="34" charset="0"/>
              </a:rPr>
              <a:t>:</a:t>
            </a:r>
            <a:endParaRPr lang="fr-FR" b="1" dirty="0"/>
          </a:p>
        </p:txBody>
      </p:sp>
      <p:pic>
        <p:nvPicPr>
          <p:cNvPr id="3" name="Image 2">
            <a:extLst>
              <a:ext uri="{FF2B5EF4-FFF2-40B4-BE49-F238E27FC236}">
                <a16:creationId xmlns:a16="http://schemas.microsoft.com/office/drawing/2014/main" id="{C2A4A6EA-ECE4-432E-9556-AB12EA37A291}"/>
              </a:ext>
            </a:extLst>
          </p:cNvPr>
          <p:cNvPicPr>
            <a:picLocks noChangeAspect="1"/>
          </p:cNvPicPr>
          <p:nvPr/>
        </p:nvPicPr>
        <p:blipFill rotWithShape="1">
          <a:blip r:embed="rId3"/>
          <a:srcRect l="6145" t="9251" b="88269"/>
          <a:stretch/>
        </p:blipFill>
        <p:spPr>
          <a:xfrm>
            <a:off x="847018" y="902726"/>
            <a:ext cx="9388186" cy="235626"/>
          </a:xfrm>
          <a:prstGeom prst="rect">
            <a:avLst/>
          </a:prstGeom>
        </p:spPr>
      </p:pic>
      <p:pic>
        <p:nvPicPr>
          <p:cNvPr id="6" name="Image 5">
            <a:extLst>
              <a:ext uri="{FF2B5EF4-FFF2-40B4-BE49-F238E27FC236}">
                <a16:creationId xmlns:a16="http://schemas.microsoft.com/office/drawing/2014/main" id="{47ED7602-AC2E-466F-BD64-1534CCC9149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75000"/>
                    </a14:imgEffect>
                    <a14:imgEffect>
                      <a14:brightnessContrast bright="25000"/>
                    </a14:imgEffect>
                  </a14:imgLayer>
                </a14:imgProps>
              </a:ext>
            </a:extLst>
          </a:blip>
          <a:srcRect l="6145" t="36148" b="4727"/>
          <a:stretch/>
        </p:blipFill>
        <p:spPr>
          <a:xfrm>
            <a:off x="847018" y="1138353"/>
            <a:ext cx="9388186" cy="5617844"/>
          </a:xfrm>
          <a:prstGeom prst="rect">
            <a:avLst/>
          </a:prstGeom>
        </p:spPr>
      </p:pic>
      <p:sp>
        <p:nvSpPr>
          <p:cNvPr id="9" name="Ellipse 8">
            <a:extLst>
              <a:ext uri="{FF2B5EF4-FFF2-40B4-BE49-F238E27FC236}">
                <a16:creationId xmlns:a16="http://schemas.microsoft.com/office/drawing/2014/main" id="{0AC67FF6-3B03-4B1F-A37C-63C00A77C253}"/>
              </a:ext>
            </a:extLst>
          </p:cNvPr>
          <p:cNvSpPr/>
          <p:nvPr/>
        </p:nvSpPr>
        <p:spPr>
          <a:xfrm>
            <a:off x="-127269" y="1012080"/>
            <a:ext cx="10712816" cy="276550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0E4CD55D-1DAE-4009-BFA8-1D9E8F10BF3F}"/>
              </a:ext>
            </a:extLst>
          </p:cNvPr>
          <p:cNvSpPr/>
          <p:nvPr/>
        </p:nvSpPr>
        <p:spPr>
          <a:xfrm>
            <a:off x="79581" y="3284375"/>
            <a:ext cx="8401945" cy="347181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11F4D868-6233-4D0E-A4EA-D7EC78E782F7}"/>
              </a:ext>
            </a:extLst>
          </p:cNvPr>
          <p:cNvSpPr/>
          <p:nvPr/>
        </p:nvSpPr>
        <p:spPr>
          <a:xfrm>
            <a:off x="77621" y="4306186"/>
            <a:ext cx="11493691" cy="1193044"/>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CCD179F3-034F-45C1-A07A-91D0C949D389}"/>
              </a:ext>
            </a:extLst>
          </p:cNvPr>
          <p:cNvSpPr txBox="1"/>
          <p:nvPr/>
        </p:nvSpPr>
        <p:spPr>
          <a:xfrm>
            <a:off x="69392" y="4364099"/>
            <a:ext cx="11423983"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Vérification de l’existence d’un utilisateur en BDD (Inscription et connexion)</a:t>
            </a:r>
          </a:p>
        </p:txBody>
      </p:sp>
      <p:cxnSp>
        <p:nvCxnSpPr>
          <p:cNvPr id="19" name="Connecteur droit avec flèche 18">
            <a:extLst>
              <a:ext uri="{FF2B5EF4-FFF2-40B4-BE49-F238E27FC236}">
                <a16:creationId xmlns:a16="http://schemas.microsoft.com/office/drawing/2014/main" id="{938F8A54-9D76-459A-B0EB-594C9C6236F8}"/>
              </a:ext>
            </a:extLst>
          </p:cNvPr>
          <p:cNvCxnSpPr>
            <a:cxnSpLocks/>
          </p:cNvCxnSpPr>
          <p:nvPr/>
        </p:nvCxnSpPr>
        <p:spPr>
          <a:xfrm>
            <a:off x="5541111" y="3777587"/>
            <a:ext cx="0" cy="63318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D8C9737-BCDB-47B7-BD56-5F19EE8FA8D0}"/>
              </a:ext>
            </a:extLst>
          </p:cNvPr>
          <p:cNvSpPr/>
          <p:nvPr/>
        </p:nvSpPr>
        <p:spPr>
          <a:xfrm>
            <a:off x="132363" y="1040358"/>
            <a:ext cx="11493691" cy="1711577"/>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ZoneTexte 20">
            <a:extLst>
              <a:ext uri="{FF2B5EF4-FFF2-40B4-BE49-F238E27FC236}">
                <a16:creationId xmlns:a16="http://schemas.microsoft.com/office/drawing/2014/main" id="{B67688F4-E6DC-48AA-96F4-1A5EFC3B5F0D}"/>
              </a:ext>
            </a:extLst>
          </p:cNvPr>
          <p:cNvSpPr txBox="1"/>
          <p:nvPr/>
        </p:nvSpPr>
        <p:spPr>
          <a:xfrm>
            <a:off x="149287" y="1154403"/>
            <a:ext cx="11423983" cy="1569660"/>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Enregistrement d’un formulaire d’inscription en BDD</a:t>
            </a:r>
          </a:p>
          <a:p>
            <a:pPr algn="ctr"/>
            <a:r>
              <a:rPr lang="fr-FR" sz="3200" dirty="0">
                <a:solidFill>
                  <a:srgbClr val="FF9999"/>
                </a:solidFill>
                <a:latin typeface="Arial Black" panose="020B0A04020102020204" pitchFamily="34" charset="0"/>
              </a:rPr>
              <a:t>(Inscription)</a:t>
            </a:r>
          </a:p>
        </p:txBody>
      </p:sp>
      <p:cxnSp>
        <p:nvCxnSpPr>
          <p:cNvPr id="22" name="Connecteur droit avec flèche 21">
            <a:extLst>
              <a:ext uri="{FF2B5EF4-FFF2-40B4-BE49-F238E27FC236}">
                <a16:creationId xmlns:a16="http://schemas.microsoft.com/office/drawing/2014/main" id="{A5F89980-82FF-4A3A-9CE4-64D6F47096E7}"/>
              </a:ext>
            </a:extLst>
          </p:cNvPr>
          <p:cNvCxnSpPr>
            <a:cxnSpLocks/>
          </p:cNvCxnSpPr>
          <p:nvPr/>
        </p:nvCxnSpPr>
        <p:spPr>
          <a:xfrm flipV="1">
            <a:off x="5047861" y="2674015"/>
            <a:ext cx="95144" cy="61036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85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P spid="17" grpId="0" animBg="1"/>
      <p:bldP spid="17" grpId="1" animBg="1"/>
      <p:bldP spid="18" grpId="0"/>
      <p:bldP spid="18" grpId="1"/>
      <p:bldP spid="20" grpId="0" animBg="1"/>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45</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err="1">
                <a:latin typeface="Arial" panose="020B0604020202020204" pitchFamily="34" charset="0"/>
                <a:cs typeface="Arial" panose="020B0604020202020204" pitchFamily="34" charset="0"/>
              </a:rPr>
              <a:t>Utils</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026B8E13-29E9-49D4-975C-464848795E60}"/>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0" y="1495770"/>
            <a:ext cx="12192000" cy="3647494"/>
          </a:xfrm>
          <a:prstGeom prst="rect">
            <a:avLst/>
          </a:prstGeom>
        </p:spPr>
      </p:pic>
      <p:sp>
        <p:nvSpPr>
          <p:cNvPr id="8" name="Ellipse 7">
            <a:extLst>
              <a:ext uri="{FF2B5EF4-FFF2-40B4-BE49-F238E27FC236}">
                <a16:creationId xmlns:a16="http://schemas.microsoft.com/office/drawing/2014/main" id="{6DA1814E-AE87-49FD-A76E-AAAA7AE1734A}"/>
              </a:ext>
            </a:extLst>
          </p:cNvPr>
          <p:cNvSpPr/>
          <p:nvPr/>
        </p:nvSpPr>
        <p:spPr>
          <a:xfrm>
            <a:off x="0" y="2174033"/>
            <a:ext cx="8350898"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E8F6415F-A4DD-43DF-971D-CBC3A799BE36}"/>
              </a:ext>
            </a:extLst>
          </p:cNvPr>
          <p:cNvSpPr/>
          <p:nvPr/>
        </p:nvSpPr>
        <p:spPr>
          <a:xfrm>
            <a:off x="139959" y="3310186"/>
            <a:ext cx="11915191"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CE15D0F4-D213-4B73-A035-2DECDFDCD895}"/>
              </a:ext>
            </a:extLst>
          </p:cNvPr>
          <p:cNvCxnSpPr/>
          <p:nvPr/>
        </p:nvCxnSpPr>
        <p:spPr>
          <a:xfrm>
            <a:off x="3965510" y="3965510"/>
            <a:ext cx="0" cy="139672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A6B72FB4-DE13-4E6F-8101-816D608A44D6}"/>
              </a:ext>
            </a:extLst>
          </p:cNvPr>
          <p:cNvCxnSpPr>
            <a:cxnSpLocks/>
          </p:cNvCxnSpPr>
          <p:nvPr/>
        </p:nvCxnSpPr>
        <p:spPr>
          <a:xfrm>
            <a:off x="6096000" y="5101663"/>
            <a:ext cx="0" cy="468713"/>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147C178F-432B-441F-8416-78935141805D}"/>
              </a:ext>
            </a:extLst>
          </p:cNvPr>
          <p:cNvSpPr txBox="1"/>
          <p:nvPr/>
        </p:nvSpPr>
        <p:spPr>
          <a:xfrm>
            <a:off x="139959" y="5439753"/>
            <a:ext cx="8210927"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Fonction de nettoyage des données</a:t>
            </a:r>
          </a:p>
        </p:txBody>
      </p:sp>
      <p:sp>
        <p:nvSpPr>
          <p:cNvPr id="22" name="ZoneTexte 21">
            <a:extLst>
              <a:ext uri="{FF2B5EF4-FFF2-40B4-BE49-F238E27FC236}">
                <a16:creationId xmlns:a16="http://schemas.microsoft.com/office/drawing/2014/main" id="{9C82065E-6292-4B16-A1FF-199E4E850E02}"/>
              </a:ext>
            </a:extLst>
          </p:cNvPr>
          <p:cNvSpPr txBox="1"/>
          <p:nvPr/>
        </p:nvSpPr>
        <p:spPr>
          <a:xfrm>
            <a:off x="2138559" y="5458143"/>
            <a:ext cx="8210927"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Fonction de connexion à la BDD</a:t>
            </a:r>
          </a:p>
        </p:txBody>
      </p:sp>
    </p:spTree>
    <p:extLst>
      <p:ext uri="{BB962C8B-B14F-4D97-AF65-F5344CB8AC3E}">
        <p14:creationId xmlns:p14="http://schemas.microsoft.com/office/powerpoint/2010/main" val="14192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1"/>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animBg="1"/>
      <p:bldP spid="21" grpId="0"/>
      <p:bldP spid="21" grpId="1"/>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46</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Controller du header</a:t>
            </a:r>
            <a:r>
              <a:rPr lang="fr-FR" b="1" u="sng" dirty="0">
                <a:latin typeface="Arial" panose="020B0604020202020204" pitchFamily="34" charset="0"/>
                <a:cs typeface="Arial" panose="020B0604020202020204" pitchFamily="34" charset="0"/>
              </a:rPr>
              <a:t>:</a:t>
            </a:r>
            <a:endParaRPr lang="fr-FR" b="1" dirty="0"/>
          </a:p>
        </p:txBody>
      </p:sp>
      <p:pic>
        <p:nvPicPr>
          <p:cNvPr id="3" name="Image 2">
            <a:extLst>
              <a:ext uri="{FF2B5EF4-FFF2-40B4-BE49-F238E27FC236}">
                <a16:creationId xmlns:a16="http://schemas.microsoft.com/office/drawing/2014/main" id="{8689F02F-4DB0-4ECA-AAB0-4C3DF4A6CD58}"/>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0" y="1313459"/>
            <a:ext cx="12192000" cy="2470984"/>
          </a:xfrm>
          <a:prstGeom prst="rect">
            <a:avLst/>
          </a:prstGeom>
          <a:ln>
            <a:solidFill>
              <a:schemeClr val="tx1"/>
            </a:solidFill>
          </a:ln>
        </p:spPr>
      </p:pic>
      <p:cxnSp>
        <p:nvCxnSpPr>
          <p:cNvPr id="7" name="Connecteur droit 6">
            <a:extLst>
              <a:ext uri="{FF2B5EF4-FFF2-40B4-BE49-F238E27FC236}">
                <a16:creationId xmlns:a16="http://schemas.microsoft.com/office/drawing/2014/main" id="{1863FB80-01A7-40FA-99A3-BD42F4F74115}"/>
              </a:ext>
            </a:extLst>
          </p:cNvPr>
          <p:cNvCxnSpPr/>
          <p:nvPr/>
        </p:nvCxnSpPr>
        <p:spPr>
          <a:xfrm>
            <a:off x="597159" y="2548951"/>
            <a:ext cx="5393094" cy="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89030904-9885-41C6-8B5B-D75C819C3464}"/>
              </a:ext>
            </a:extLst>
          </p:cNvPr>
          <p:cNvCxnSpPr/>
          <p:nvPr/>
        </p:nvCxnSpPr>
        <p:spPr>
          <a:xfrm>
            <a:off x="849086" y="3247053"/>
            <a:ext cx="11224726" cy="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51BFE405-3B4C-4E77-A6F5-CDC6B3A4BA0F}"/>
              </a:ext>
            </a:extLst>
          </p:cNvPr>
          <p:cNvSpPr txBox="1"/>
          <p:nvPr/>
        </p:nvSpPr>
        <p:spPr>
          <a:xfrm>
            <a:off x="1621088" y="3772683"/>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Header sans session</a:t>
            </a:r>
          </a:p>
        </p:txBody>
      </p:sp>
      <p:cxnSp>
        <p:nvCxnSpPr>
          <p:cNvPr id="12" name="Connecteur droit avec flèche 11">
            <a:extLst>
              <a:ext uri="{FF2B5EF4-FFF2-40B4-BE49-F238E27FC236}">
                <a16:creationId xmlns:a16="http://schemas.microsoft.com/office/drawing/2014/main" id="{2064D2B8-EED7-4F84-8C25-5961CA81C36A}"/>
              </a:ext>
            </a:extLst>
          </p:cNvPr>
          <p:cNvCxnSpPr>
            <a:cxnSpLocks/>
          </p:cNvCxnSpPr>
          <p:nvPr/>
        </p:nvCxnSpPr>
        <p:spPr>
          <a:xfrm>
            <a:off x="3536302" y="2548951"/>
            <a:ext cx="410547" cy="1348816"/>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023705DA-0797-481C-BFB3-D473FE6D4D88}"/>
              </a:ext>
            </a:extLst>
          </p:cNvPr>
          <p:cNvSpPr txBox="1"/>
          <p:nvPr/>
        </p:nvSpPr>
        <p:spPr>
          <a:xfrm>
            <a:off x="2976073" y="3753193"/>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Header avec session</a:t>
            </a:r>
          </a:p>
        </p:txBody>
      </p:sp>
      <p:cxnSp>
        <p:nvCxnSpPr>
          <p:cNvPr id="14" name="Connecteur droit avec flèche 13">
            <a:extLst>
              <a:ext uri="{FF2B5EF4-FFF2-40B4-BE49-F238E27FC236}">
                <a16:creationId xmlns:a16="http://schemas.microsoft.com/office/drawing/2014/main" id="{8A70215F-B44B-4770-A0F3-7C26C41D52A1}"/>
              </a:ext>
            </a:extLst>
          </p:cNvPr>
          <p:cNvCxnSpPr>
            <a:cxnSpLocks/>
          </p:cNvCxnSpPr>
          <p:nvPr/>
        </p:nvCxnSpPr>
        <p:spPr>
          <a:xfrm>
            <a:off x="5165247" y="3247053"/>
            <a:ext cx="0" cy="59226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FD470581-3D3D-48E3-965C-06C4AB1CC535}"/>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rcRect b="64150"/>
          <a:stretch/>
        </p:blipFill>
        <p:spPr>
          <a:xfrm>
            <a:off x="276371" y="4270224"/>
            <a:ext cx="8130947" cy="2458576"/>
          </a:xfrm>
          <a:prstGeom prst="rect">
            <a:avLst/>
          </a:prstGeom>
          <a:ln>
            <a:solidFill>
              <a:schemeClr val="tx1"/>
            </a:solidFill>
          </a:ln>
        </p:spPr>
      </p:pic>
      <p:pic>
        <p:nvPicPr>
          <p:cNvPr id="23" name="Image 22">
            <a:extLst>
              <a:ext uri="{FF2B5EF4-FFF2-40B4-BE49-F238E27FC236}">
                <a16:creationId xmlns:a16="http://schemas.microsoft.com/office/drawing/2014/main" id="{C16A5EA3-3D84-49E6-AB4E-90C532565F66}"/>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75000"/>
                    </a14:imgEffect>
                    <a14:imgEffect>
                      <a14:brightnessContrast bright="10000"/>
                    </a14:imgEffect>
                  </a14:imgLayer>
                </a14:imgProps>
              </a:ext>
            </a:extLst>
          </a:blip>
          <a:srcRect b="65442"/>
          <a:stretch/>
        </p:blipFill>
        <p:spPr>
          <a:xfrm>
            <a:off x="1860583" y="4325098"/>
            <a:ext cx="7519669" cy="2369974"/>
          </a:xfrm>
          <a:prstGeom prst="rect">
            <a:avLst/>
          </a:prstGeom>
          <a:ln>
            <a:solidFill>
              <a:schemeClr val="tx1"/>
            </a:solidFill>
          </a:ln>
        </p:spPr>
      </p:pic>
    </p:spTree>
    <p:extLst>
      <p:ext uri="{BB962C8B-B14F-4D97-AF65-F5344CB8AC3E}">
        <p14:creationId xmlns:p14="http://schemas.microsoft.com/office/powerpoint/2010/main" val="96332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47</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Vue du header:</a:t>
            </a:r>
            <a:endParaRPr lang="fr-FR" b="1" dirty="0"/>
          </a:p>
        </p:txBody>
      </p:sp>
      <p:pic>
        <p:nvPicPr>
          <p:cNvPr id="6" name="Image 5">
            <a:extLst>
              <a:ext uri="{FF2B5EF4-FFF2-40B4-BE49-F238E27FC236}">
                <a16:creationId xmlns:a16="http://schemas.microsoft.com/office/drawing/2014/main" id="{21D513EA-C69D-46BB-BA6C-B728871B79A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7108" t="77107" r="60424" b="20579"/>
          <a:stretch/>
        </p:blipFill>
        <p:spPr>
          <a:xfrm>
            <a:off x="265629" y="4671518"/>
            <a:ext cx="9322676" cy="470114"/>
          </a:xfrm>
          <a:prstGeom prst="rect">
            <a:avLst/>
          </a:prstGeom>
        </p:spPr>
      </p:pic>
      <p:pic>
        <p:nvPicPr>
          <p:cNvPr id="15" name="Image 14">
            <a:extLst>
              <a:ext uri="{FF2B5EF4-FFF2-40B4-BE49-F238E27FC236}">
                <a16:creationId xmlns:a16="http://schemas.microsoft.com/office/drawing/2014/main" id="{D378B644-75C1-47A5-99B1-017DCF0E783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4042" t="9767" r="44286" b="53378"/>
          <a:stretch/>
        </p:blipFill>
        <p:spPr>
          <a:xfrm>
            <a:off x="265629" y="839755"/>
            <a:ext cx="7058902" cy="3563926"/>
          </a:xfrm>
          <a:prstGeom prst="rect">
            <a:avLst/>
          </a:prstGeom>
        </p:spPr>
      </p:pic>
      <p:sp>
        <p:nvSpPr>
          <p:cNvPr id="8" name="Ellipse 7">
            <a:extLst>
              <a:ext uri="{FF2B5EF4-FFF2-40B4-BE49-F238E27FC236}">
                <a16:creationId xmlns:a16="http://schemas.microsoft.com/office/drawing/2014/main" id="{BBBE8213-86DF-47AA-B54B-C81A5E2F0054}"/>
              </a:ext>
            </a:extLst>
          </p:cNvPr>
          <p:cNvSpPr/>
          <p:nvPr/>
        </p:nvSpPr>
        <p:spPr>
          <a:xfrm>
            <a:off x="83976" y="4403681"/>
            <a:ext cx="9834465" cy="117602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76DB5894-1097-4619-8A2E-A7D688CFD292}"/>
              </a:ext>
            </a:extLst>
          </p:cNvPr>
          <p:cNvCxnSpPr>
            <a:cxnSpLocks/>
          </p:cNvCxnSpPr>
          <p:nvPr/>
        </p:nvCxnSpPr>
        <p:spPr>
          <a:xfrm flipH="1">
            <a:off x="4581331" y="5584714"/>
            <a:ext cx="1" cy="51395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FB2137-E601-4EF1-B5E2-8C36A2149588}"/>
              </a:ext>
            </a:extLst>
          </p:cNvPr>
          <p:cNvSpPr txBox="1"/>
          <p:nvPr/>
        </p:nvSpPr>
        <p:spPr>
          <a:xfrm>
            <a:off x="1870795" y="6017785"/>
            <a:ext cx="3489644"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Changements</a:t>
            </a:r>
          </a:p>
        </p:txBody>
      </p:sp>
      <p:sp>
        <p:nvSpPr>
          <p:cNvPr id="20" name="Flèche : droite 19">
            <a:extLst>
              <a:ext uri="{FF2B5EF4-FFF2-40B4-BE49-F238E27FC236}">
                <a16:creationId xmlns:a16="http://schemas.microsoft.com/office/drawing/2014/main" id="{D9EA666F-D06A-4A62-A786-2D015A785347}"/>
              </a:ext>
            </a:extLst>
          </p:cNvPr>
          <p:cNvSpPr/>
          <p:nvPr/>
        </p:nvSpPr>
        <p:spPr>
          <a:xfrm>
            <a:off x="5269464" y="6098664"/>
            <a:ext cx="606490" cy="423016"/>
          </a:xfrm>
          <a:prstGeom prst="rightArrow">
            <a:avLst/>
          </a:prstGeom>
          <a:solidFill>
            <a:srgbClr val="FF9999"/>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250C4741-98CF-4EB4-AA5D-3DDEDE1D42E2}"/>
              </a:ext>
            </a:extLst>
          </p:cNvPr>
          <p:cNvSpPr txBox="1"/>
          <p:nvPr/>
        </p:nvSpPr>
        <p:spPr>
          <a:xfrm>
            <a:off x="5875954" y="6017784"/>
            <a:ext cx="3800656"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Session ouverte</a:t>
            </a:r>
          </a:p>
        </p:txBody>
      </p:sp>
      <p:sp>
        <p:nvSpPr>
          <p:cNvPr id="26" name="Ellipse 25">
            <a:extLst>
              <a:ext uri="{FF2B5EF4-FFF2-40B4-BE49-F238E27FC236}">
                <a16:creationId xmlns:a16="http://schemas.microsoft.com/office/drawing/2014/main" id="{E123BC31-4328-4168-ACC0-1BFA94EAB18D}"/>
              </a:ext>
            </a:extLst>
          </p:cNvPr>
          <p:cNvSpPr/>
          <p:nvPr/>
        </p:nvSpPr>
        <p:spPr>
          <a:xfrm>
            <a:off x="505609" y="1000461"/>
            <a:ext cx="2022438" cy="76589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avec flèche 26">
            <a:extLst>
              <a:ext uri="{FF2B5EF4-FFF2-40B4-BE49-F238E27FC236}">
                <a16:creationId xmlns:a16="http://schemas.microsoft.com/office/drawing/2014/main" id="{6C824F6E-3F95-48D1-AD69-49E0D77102DE}"/>
              </a:ext>
            </a:extLst>
          </p:cNvPr>
          <p:cNvCxnSpPr>
            <a:cxnSpLocks/>
            <a:stCxn id="26" idx="6"/>
          </p:cNvCxnSpPr>
          <p:nvPr/>
        </p:nvCxnSpPr>
        <p:spPr>
          <a:xfrm>
            <a:off x="2528047" y="1383409"/>
            <a:ext cx="5314278" cy="65078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DAFCDBA0-EE4D-4A38-84E9-D490D10F7528}"/>
              </a:ext>
            </a:extLst>
          </p:cNvPr>
          <p:cNvSpPr txBox="1"/>
          <p:nvPr/>
        </p:nvSpPr>
        <p:spPr>
          <a:xfrm>
            <a:off x="7564511" y="1411911"/>
            <a:ext cx="4525490"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Attribut contenant la variable $</a:t>
            </a:r>
            <a:r>
              <a:rPr lang="fr-FR" sz="3200" dirty="0" err="1">
                <a:solidFill>
                  <a:srgbClr val="FF9999"/>
                </a:solidFill>
                <a:latin typeface="Arial Black" panose="020B0A04020102020204" pitchFamily="34" charset="0"/>
              </a:rPr>
              <a:t>nav</a:t>
            </a:r>
            <a:endParaRPr lang="fr-FR" sz="3200" dirty="0">
              <a:solidFill>
                <a:srgbClr val="FF9999"/>
              </a:solidFill>
              <a:latin typeface="Arial Black" panose="020B0A04020102020204" pitchFamily="34" charset="0"/>
            </a:endParaRPr>
          </a:p>
        </p:txBody>
      </p:sp>
    </p:spTree>
    <p:extLst>
      <p:ext uri="{BB962C8B-B14F-4D97-AF65-F5344CB8AC3E}">
        <p14:creationId xmlns:p14="http://schemas.microsoft.com/office/powerpoint/2010/main" val="267984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6"/>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0" grpId="0" animBg="1"/>
      <p:bldP spid="24" grpId="0"/>
      <p:bldP spid="26" grpId="0" animBg="1"/>
      <p:bldP spid="26" grpId="1" animBg="1"/>
      <p:bldP spid="13" grpId="0"/>
      <p:bldP spid="1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48</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1D2C55F0-F919-4B14-91C4-3DAB5F31DC8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37080" b="62894"/>
          <a:stretch/>
        </p:blipFill>
        <p:spPr>
          <a:xfrm>
            <a:off x="364014" y="875380"/>
            <a:ext cx="4871610" cy="4270888"/>
          </a:xfrm>
          <a:prstGeom prst="rect">
            <a:avLst/>
          </a:prstGeom>
        </p:spPr>
      </p:pic>
      <p:pic>
        <p:nvPicPr>
          <p:cNvPr id="16" name="Image 15">
            <a:extLst>
              <a:ext uri="{FF2B5EF4-FFF2-40B4-BE49-F238E27FC236}">
                <a16:creationId xmlns:a16="http://schemas.microsoft.com/office/drawing/2014/main" id="{1851E767-8823-40C0-9B1E-B81C0B62AD1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50303" b="1"/>
          <a:stretch/>
        </p:blipFill>
        <p:spPr>
          <a:xfrm>
            <a:off x="5397564" y="1746960"/>
            <a:ext cx="6555978" cy="4843454"/>
          </a:xfrm>
          <a:prstGeom prst="rect">
            <a:avLst/>
          </a:prstGeom>
        </p:spPr>
      </p:pic>
      <p:pic>
        <p:nvPicPr>
          <p:cNvPr id="17" name="Image 16">
            <a:extLst>
              <a:ext uri="{FF2B5EF4-FFF2-40B4-BE49-F238E27FC236}">
                <a16:creationId xmlns:a16="http://schemas.microsoft.com/office/drawing/2014/main" id="{C0507C17-9491-45C4-A091-BB5BDF08F68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37650" r="28428" b="49684"/>
          <a:stretch/>
        </p:blipFill>
        <p:spPr>
          <a:xfrm>
            <a:off x="238458" y="5275778"/>
            <a:ext cx="4997166" cy="1314636"/>
          </a:xfrm>
          <a:prstGeom prst="rect">
            <a:avLst/>
          </a:prstGeom>
        </p:spPr>
      </p:pic>
    </p:spTree>
    <p:extLst>
      <p:ext uri="{BB962C8B-B14F-4D97-AF65-F5344CB8AC3E}">
        <p14:creationId xmlns:p14="http://schemas.microsoft.com/office/powerpoint/2010/main" val="43979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49</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4F00118B-DCDF-45B7-9966-4F292CAEBB0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18379" b="78224"/>
          <a:stretch/>
        </p:blipFill>
        <p:spPr>
          <a:xfrm>
            <a:off x="562947" y="875380"/>
            <a:ext cx="9520302" cy="2063340"/>
          </a:xfrm>
          <a:prstGeom prst="rect">
            <a:avLst/>
          </a:prstGeom>
        </p:spPr>
      </p:pic>
      <p:pic>
        <p:nvPicPr>
          <p:cNvPr id="6" name="Image 5">
            <a:extLst>
              <a:ext uri="{FF2B5EF4-FFF2-40B4-BE49-F238E27FC236}">
                <a16:creationId xmlns:a16="http://schemas.microsoft.com/office/drawing/2014/main" id="{F347A45A-5F99-4B2A-AE19-847110682B1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5374" t="23384" r="16798" b="42001"/>
          <a:stretch/>
        </p:blipFill>
        <p:spPr>
          <a:xfrm>
            <a:off x="562947" y="2984164"/>
            <a:ext cx="8713000" cy="3640570"/>
          </a:xfrm>
          <a:prstGeom prst="rect">
            <a:avLst/>
          </a:prstGeom>
        </p:spPr>
      </p:pic>
    </p:spTree>
    <p:extLst>
      <p:ext uri="{BB962C8B-B14F-4D97-AF65-F5344CB8AC3E}">
        <p14:creationId xmlns:p14="http://schemas.microsoft.com/office/powerpoint/2010/main" val="71284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E81688D-869C-410F-97AD-FD70DD0B84C9}"/>
              </a:ext>
            </a:extLst>
          </p:cNvPr>
          <p:cNvSpPr txBox="1"/>
          <p:nvPr/>
        </p:nvSpPr>
        <p:spPr>
          <a:xfrm>
            <a:off x="840259" y="411893"/>
            <a:ext cx="8773297" cy="738664"/>
          </a:xfrm>
          <a:prstGeom prst="rect">
            <a:avLst/>
          </a:prstGeom>
          <a:noFill/>
        </p:spPr>
        <p:txBody>
          <a:bodyPr wrap="square" rtlCol="0">
            <a:spAutoFit/>
          </a:bodyPr>
          <a:lstStyle/>
          <a:p>
            <a:pPr algn="ctr"/>
            <a:r>
              <a:rPr lang="fr-FR" sz="4200" u="sng" dirty="0">
                <a:latin typeface="Arial Black" panose="020B0A04020102020204" pitchFamily="34" charset="0"/>
              </a:rPr>
              <a:t>Objectif:</a:t>
            </a:r>
          </a:p>
        </p:txBody>
      </p:sp>
      <p:pic>
        <p:nvPicPr>
          <p:cNvPr id="6" name="Image 5">
            <a:extLst>
              <a:ext uri="{FF2B5EF4-FFF2-40B4-BE49-F238E27FC236}">
                <a16:creationId xmlns:a16="http://schemas.microsoft.com/office/drawing/2014/main" id="{7C218620-28B7-49B6-AD22-B74478A58BB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15000"/>
                    </a14:imgEffect>
                  </a14:imgLayer>
                </a14:imgProps>
              </a:ext>
            </a:extLst>
          </a:blip>
          <a:stretch>
            <a:fillRect/>
          </a:stretch>
        </p:blipFill>
        <p:spPr>
          <a:xfrm>
            <a:off x="639158" y="2027879"/>
            <a:ext cx="6201640" cy="4334480"/>
          </a:xfrm>
          <a:prstGeom prst="rect">
            <a:avLst/>
          </a:prstGeom>
        </p:spPr>
      </p:pic>
      <p:pic>
        <p:nvPicPr>
          <p:cNvPr id="9" name="Image 8">
            <a:extLst>
              <a:ext uri="{FF2B5EF4-FFF2-40B4-BE49-F238E27FC236}">
                <a16:creationId xmlns:a16="http://schemas.microsoft.com/office/drawing/2014/main" id="{3578D1DE-DFFE-4530-A0DB-28B2BF66072F}"/>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Layer>
                </a14:imgProps>
              </a:ext>
            </a:extLst>
          </a:blip>
          <a:stretch>
            <a:fillRect/>
          </a:stretch>
        </p:blipFill>
        <p:spPr>
          <a:xfrm>
            <a:off x="7219693" y="2376616"/>
            <a:ext cx="3604826" cy="1153544"/>
          </a:xfrm>
          <a:prstGeom prst="rect">
            <a:avLst/>
          </a:prstGeom>
        </p:spPr>
      </p:pic>
      <p:pic>
        <p:nvPicPr>
          <p:cNvPr id="11" name="Image 10">
            <a:extLst>
              <a:ext uri="{FF2B5EF4-FFF2-40B4-BE49-F238E27FC236}">
                <a16:creationId xmlns:a16="http://schemas.microsoft.com/office/drawing/2014/main" id="{BD3435F9-D031-4232-84BD-271DC12CFA5E}"/>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Layer>
                </a14:imgProps>
              </a:ext>
            </a:extLst>
          </a:blip>
          <a:stretch>
            <a:fillRect/>
          </a:stretch>
        </p:blipFill>
        <p:spPr>
          <a:xfrm rot="21358288">
            <a:off x="9076922" y="2888476"/>
            <a:ext cx="2208009" cy="1638200"/>
          </a:xfrm>
          <a:prstGeom prst="rect">
            <a:avLst/>
          </a:prstGeom>
        </p:spPr>
      </p:pic>
      <p:pic>
        <p:nvPicPr>
          <p:cNvPr id="13" name="Image 12">
            <a:extLst>
              <a:ext uri="{FF2B5EF4-FFF2-40B4-BE49-F238E27FC236}">
                <a16:creationId xmlns:a16="http://schemas.microsoft.com/office/drawing/2014/main" id="{D2FCE389-9849-4795-B2F1-6522A31D7FB6}"/>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Layer>
                </a14:imgProps>
              </a:ext>
            </a:extLst>
          </a:blip>
          <a:stretch>
            <a:fillRect/>
          </a:stretch>
        </p:blipFill>
        <p:spPr>
          <a:xfrm>
            <a:off x="8743782" y="2376616"/>
            <a:ext cx="2612490" cy="872648"/>
          </a:xfrm>
          <a:prstGeom prst="rect">
            <a:avLst/>
          </a:prstGeom>
        </p:spPr>
      </p:pic>
      <p:sp>
        <p:nvSpPr>
          <p:cNvPr id="14" name="Flèche : bas 13">
            <a:extLst>
              <a:ext uri="{FF2B5EF4-FFF2-40B4-BE49-F238E27FC236}">
                <a16:creationId xmlns:a16="http://schemas.microsoft.com/office/drawing/2014/main" id="{A3CDB642-4F18-4DDE-9B5A-6A915C78D6CA}"/>
              </a:ext>
            </a:extLst>
          </p:cNvPr>
          <p:cNvSpPr/>
          <p:nvPr/>
        </p:nvSpPr>
        <p:spPr>
          <a:xfrm>
            <a:off x="8621802" y="4203205"/>
            <a:ext cx="1178010" cy="738664"/>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01D317E-DCC5-45E6-9D9C-4B79803F64C5}"/>
              </a:ext>
            </a:extLst>
          </p:cNvPr>
          <p:cNvSpPr txBox="1"/>
          <p:nvPr/>
        </p:nvSpPr>
        <p:spPr>
          <a:xfrm>
            <a:off x="7715681" y="1635235"/>
            <a:ext cx="3364211" cy="523220"/>
          </a:xfrm>
          <a:prstGeom prst="rect">
            <a:avLst/>
          </a:prstGeom>
          <a:noFill/>
        </p:spPr>
        <p:txBody>
          <a:bodyPr wrap="square" rtlCol="0">
            <a:spAutoFit/>
          </a:bodyPr>
          <a:lstStyle/>
          <a:p>
            <a:r>
              <a:rPr lang="fr-FR" sz="2800" dirty="0">
                <a:solidFill>
                  <a:schemeClr val="accent2">
                    <a:lumMod val="60000"/>
                    <a:lumOff val="40000"/>
                  </a:schemeClr>
                </a:solidFill>
                <a:latin typeface="Arial Black" panose="020B0A04020102020204" pitchFamily="34" charset="0"/>
              </a:rPr>
              <a:t>Objets uniques:</a:t>
            </a:r>
          </a:p>
        </p:txBody>
      </p:sp>
      <p:sp>
        <p:nvSpPr>
          <p:cNvPr id="16" name="ZoneTexte 15">
            <a:extLst>
              <a:ext uri="{FF2B5EF4-FFF2-40B4-BE49-F238E27FC236}">
                <a16:creationId xmlns:a16="http://schemas.microsoft.com/office/drawing/2014/main" id="{F1AE863C-0A1C-42FD-983B-AD1A713C13F6}"/>
              </a:ext>
            </a:extLst>
          </p:cNvPr>
          <p:cNvSpPr txBox="1"/>
          <p:nvPr/>
        </p:nvSpPr>
        <p:spPr>
          <a:xfrm>
            <a:off x="8033742" y="5222765"/>
            <a:ext cx="1766070" cy="523220"/>
          </a:xfrm>
          <a:prstGeom prst="rect">
            <a:avLst/>
          </a:prstGeom>
          <a:noFill/>
        </p:spPr>
        <p:txBody>
          <a:bodyPr wrap="square" rtlCol="0">
            <a:spAutoFit/>
          </a:bodyPr>
          <a:lstStyle/>
          <a:p>
            <a:r>
              <a:rPr lang="fr-FR" sz="2800" dirty="0">
                <a:solidFill>
                  <a:schemeClr val="accent2">
                    <a:lumMod val="60000"/>
                    <a:lumOff val="40000"/>
                  </a:schemeClr>
                </a:solidFill>
                <a:latin typeface="Arial Black" panose="020B0A04020102020204" pitchFamily="34" charset="0"/>
              </a:rPr>
              <a:t>Favoris</a:t>
            </a:r>
          </a:p>
        </p:txBody>
      </p:sp>
      <p:sp>
        <p:nvSpPr>
          <p:cNvPr id="17" name="Étoile : 5 branches 16">
            <a:extLst>
              <a:ext uri="{FF2B5EF4-FFF2-40B4-BE49-F238E27FC236}">
                <a16:creationId xmlns:a16="http://schemas.microsoft.com/office/drawing/2014/main" id="{F07BC587-D4A1-464A-A46B-88CFFF140F8A}"/>
              </a:ext>
            </a:extLst>
          </p:cNvPr>
          <p:cNvSpPr/>
          <p:nvPr/>
        </p:nvSpPr>
        <p:spPr>
          <a:xfrm>
            <a:off x="9646507" y="5274730"/>
            <a:ext cx="429409" cy="310272"/>
          </a:xfrm>
          <a:prstGeom prst="star5">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6B0F55A2-8B89-4B0F-B405-141255A37E15}"/>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5</a:t>
            </a:r>
          </a:p>
        </p:txBody>
      </p:sp>
    </p:spTree>
    <p:extLst>
      <p:ext uri="{BB962C8B-B14F-4D97-AF65-F5344CB8AC3E}">
        <p14:creationId xmlns:p14="http://schemas.microsoft.com/office/powerpoint/2010/main" val="178844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53" presetClass="entr" presetSubtype="16" fill="hold" nodeType="withEffect">
                                  <p:stCondLst>
                                    <p:cond delay="200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nodeType="withEffect">
                                  <p:stCondLst>
                                    <p:cond delay="20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53" presetClass="entr" presetSubtype="16" fill="hold" nodeType="withEffect">
                                  <p:stCondLst>
                                    <p:cond delay="200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53" presetClass="entr" presetSubtype="16" fill="hold" grpId="0" nodeType="withEffect">
                                  <p:stCondLst>
                                    <p:cond delay="4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20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grpId="0" nodeType="withEffect">
                                  <p:stCondLst>
                                    <p:cond delay="4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53" presetClass="entr" presetSubtype="16" fill="hold" grpId="0" nodeType="withEffect">
                                  <p:stCondLst>
                                    <p:cond delay="400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50</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6" name="Image 5">
            <a:extLst>
              <a:ext uri="{FF2B5EF4-FFF2-40B4-BE49-F238E27FC236}">
                <a16:creationId xmlns:a16="http://schemas.microsoft.com/office/drawing/2014/main" id="{F347A45A-5F99-4B2A-AE19-847110682B1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6780" t="57059" r="3970" b="7231"/>
          <a:stretch/>
        </p:blipFill>
        <p:spPr>
          <a:xfrm>
            <a:off x="200035" y="1497564"/>
            <a:ext cx="11791930" cy="3862872"/>
          </a:xfrm>
          <a:prstGeom prst="rect">
            <a:avLst/>
          </a:prstGeom>
        </p:spPr>
      </p:pic>
    </p:spTree>
    <p:extLst>
      <p:ext uri="{BB962C8B-B14F-4D97-AF65-F5344CB8AC3E}">
        <p14:creationId xmlns:p14="http://schemas.microsoft.com/office/powerpoint/2010/main" val="3575294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51</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8" name="Image 7">
            <a:extLst>
              <a:ext uri="{FF2B5EF4-FFF2-40B4-BE49-F238E27FC236}">
                <a16:creationId xmlns:a16="http://schemas.microsoft.com/office/drawing/2014/main" id="{D039D70B-566C-4D21-A519-E52FF438097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26833" b="81043"/>
          <a:stretch/>
        </p:blipFill>
        <p:spPr>
          <a:xfrm>
            <a:off x="387863" y="1235298"/>
            <a:ext cx="11493960" cy="2027230"/>
          </a:xfrm>
          <a:prstGeom prst="rect">
            <a:avLst/>
          </a:prstGeom>
        </p:spPr>
      </p:pic>
      <p:pic>
        <p:nvPicPr>
          <p:cNvPr id="9" name="Image 8">
            <a:extLst>
              <a:ext uri="{FF2B5EF4-FFF2-40B4-BE49-F238E27FC236}">
                <a16:creationId xmlns:a16="http://schemas.microsoft.com/office/drawing/2014/main" id="{2BD9AE0A-0510-4B74-B5C8-59A148127E7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3821" t="19942" r="16074" b="61101"/>
          <a:stretch/>
        </p:blipFill>
        <p:spPr>
          <a:xfrm>
            <a:off x="387863" y="3899797"/>
            <a:ext cx="11416274" cy="2101460"/>
          </a:xfrm>
          <a:prstGeom prst="rect">
            <a:avLst/>
          </a:prstGeom>
        </p:spPr>
      </p:pic>
    </p:spTree>
    <p:extLst>
      <p:ext uri="{BB962C8B-B14F-4D97-AF65-F5344CB8AC3E}">
        <p14:creationId xmlns:p14="http://schemas.microsoft.com/office/powerpoint/2010/main" val="379757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52</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6" name="Image 5">
            <a:extLst>
              <a:ext uri="{FF2B5EF4-FFF2-40B4-BE49-F238E27FC236}">
                <a16:creationId xmlns:a16="http://schemas.microsoft.com/office/drawing/2014/main" id="{BB02F929-ED3A-442A-8981-F0D7AFFAA98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24957" t="39959" r="5758" b="40958"/>
          <a:stretch/>
        </p:blipFill>
        <p:spPr>
          <a:xfrm>
            <a:off x="337246" y="798787"/>
            <a:ext cx="9853126" cy="1847460"/>
          </a:xfrm>
          <a:prstGeom prst="rect">
            <a:avLst/>
          </a:prstGeom>
        </p:spPr>
      </p:pic>
      <p:pic>
        <p:nvPicPr>
          <p:cNvPr id="7" name="Image 6">
            <a:extLst>
              <a:ext uri="{FF2B5EF4-FFF2-40B4-BE49-F238E27FC236}">
                <a16:creationId xmlns:a16="http://schemas.microsoft.com/office/drawing/2014/main" id="{B66AF7BA-DE03-4538-96E9-7196D1716A3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7613" t="58342" r="1373" b="7378"/>
          <a:stretch/>
        </p:blipFill>
        <p:spPr>
          <a:xfrm>
            <a:off x="337246" y="3303037"/>
            <a:ext cx="11215194" cy="2875526"/>
          </a:xfrm>
          <a:prstGeom prst="rect">
            <a:avLst/>
          </a:prstGeom>
        </p:spPr>
      </p:pic>
    </p:spTree>
    <p:extLst>
      <p:ext uri="{BB962C8B-B14F-4D97-AF65-F5344CB8AC3E}">
        <p14:creationId xmlns:p14="http://schemas.microsoft.com/office/powerpoint/2010/main" val="24235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53</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C7C069BE-714F-459A-AA07-EEBED2E45E6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b="10636"/>
          <a:stretch/>
        </p:blipFill>
        <p:spPr>
          <a:xfrm>
            <a:off x="297115" y="798787"/>
            <a:ext cx="9779946" cy="3404462"/>
          </a:xfrm>
          <a:prstGeom prst="rect">
            <a:avLst/>
          </a:prstGeom>
        </p:spPr>
      </p:pic>
      <p:pic>
        <p:nvPicPr>
          <p:cNvPr id="7" name="Image 6">
            <a:extLst>
              <a:ext uri="{FF2B5EF4-FFF2-40B4-BE49-F238E27FC236}">
                <a16:creationId xmlns:a16="http://schemas.microsoft.com/office/drawing/2014/main" id="{2272FC28-E00D-4F96-A2B7-DBC567E979F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rcRect t="9821" r="36636" b="80710"/>
          <a:stretch/>
        </p:blipFill>
        <p:spPr>
          <a:xfrm>
            <a:off x="297115" y="4237029"/>
            <a:ext cx="10699852" cy="758242"/>
          </a:xfrm>
          <a:prstGeom prst="rect">
            <a:avLst/>
          </a:prstGeom>
        </p:spPr>
      </p:pic>
      <p:pic>
        <p:nvPicPr>
          <p:cNvPr id="8" name="Image 7">
            <a:extLst>
              <a:ext uri="{FF2B5EF4-FFF2-40B4-BE49-F238E27FC236}">
                <a16:creationId xmlns:a16="http://schemas.microsoft.com/office/drawing/2014/main" id="{833AF971-4369-4318-A210-FFDFC626E22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rcRect t="65985" r="47889" b="1029"/>
          <a:stretch/>
        </p:blipFill>
        <p:spPr>
          <a:xfrm>
            <a:off x="297115" y="5029051"/>
            <a:ext cx="5819674" cy="1746864"/>
          </a:xfrm>
          <a:prstGeom prst="rect">
            <a:avLst/>
          </a:prstGeom>
        </p:spPr>
      </p:pic>
    </p:spTree>
    <p:extLst>
      <p:ext uri="{BB962C8B-B14F-4D97-AF65-F5344CB8AC3E}">
        <p14:creationId xmlns:p14="http://schemas.microsoft.com/office/powerpoint/2010/main" val="7935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54</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2" name="Image 1"/>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91887" y="1573901"/>
            <a:ext cx="4914120" cy="4811210"/>
          </a:xfrm>
          <a:prstGeom prst="rect">
            <a:avLst/>
          </a:prstGeom>
        </p:spPr>
      </p:pic>
      <p:pic>
        <p:nvPicPr>
          <p:cNvPr id="6" name="Image 5"/>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l="1445" r="59127" b="46423"/>
          <a:stretch/>
        </p:blipFill>
        <p:spPr>
          <a:xfrm>
            <a:off x="5993597" y="4214012"/>
            <a:ext cx="5442388" cy="2102814"/>
          </a:xfrm>
          <a:prstGeom prst="rect">
            <a:avLst/>
          </a:prstGeom>
        </p:spPr>
      </p:pic>
      <p:sp>
        <p:nvSpPr>
          <p:cNvPr id="9" name="Flèche : virage 12">
            <a:extLst>
              <a:ext uri="{FF2B5EF4-FFF2-40B4-BE49-F238E27FC236}">
                <a16:creationId xmlns:a16="http://schemas.microsoft.com/office/drawing/2014/main" id="{E953A919-9787-4E43-9E8A-C69ADE19E34E}"/>
              </a:ext>
            </a:extLst>
          </p:cNvPr>
          <p:cNvSpPr/>
          <p:nvPr/>
        </p:nvSpPr>
        <p:spPr>
          <a:xfrm rot="5400000">
            <a:off x="6995702" y="1858423"/>
            <a:ext cx="1095654" cy="3099865"/>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230759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55</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2" name="Image 1"/>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91887" y="1573901"/>
            <a:ext cx="4914120" cy="4811210"/>
          </a:xfrm>
          <a:prstGeom prst="rect">
            <a:avLst/>
          </a:prstGeom>
        </p:spPr>
      </p:pic>
      <p:pic>
        <p:nvPicPr>
          <p:cNvPr id="3" name="Image 2"/>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l="2769" t="4164" r="4796" b="30993"/>
          <a:stretch/>
        </p:blipFill>
        <p:spPr>
          <a:xfrm>
            <a:off x="5836460" y="4161454"/>
            <a:ext cx="5756662" cy="2155368"/>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6995702" y="1858423"/>
            <a:ext cx="1095654" cy="3099865"/>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1275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56</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8" name="Image 7">
            <a:extLst>
              <a:ext uri="{FF2B5EF4-FFF2-40B4-BE49-F238E27FC236}">
                <a16:creationId xmlns:a16="http://schemas.microsoft.com/office/drawing/2014/main" id="{0A70866D-7953-46D4-B25E-FD858413069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80000"/>
                    </a14:imgEffect>
                    <a14:imgEffect>
                      <a14:brightnessContrast bright="25000"/>
                    </a14:imgEffect>
                  </a14:imgLayer>
                </a14:imgProps>
              </a:ext>
            </a:extLst>
          </a:blip>
          <a:srcRect l="20453" t="7118" r="19620" b="4372"/>
          <a:stretch/>
        </p:blipFill>
        <p:spPr>
          <a:xfrm>
            <a:off x="833429" y="798787"/>
            <a:ext cx="9285717" cy="5889553"/>
          </a:xfrm>
          <a:prstGeom prst="rect">
            <a:avLst/>
          </a:prstGeom>
          <a:ln>
            <a:solidFill>
              <a:schemeClr val="bg1"/>
            </a:solidFill>
          </a:ln>
        </p:spPr>
      </p:pic>
    </p:spTree>
    <p:extLst>
      <p:ext uri="{BB962C8B-B14F-4D97-AF65-F5344CB8AC3E}">
        <p14:creationId xmlns:p14="http://schemas.microsoft.com/office/powerpoint/2010/main" val="404557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57</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3" name="Image 2">
            <a:extLst>
              <a:ext uri="{FF2B5EF4-FFF2-40B4-BE49-F238E27FC236}">
                <a16:creationId xmlns:a16="http://schemas.microsoft.com/office/drawing/2014/main" id="{3C134DF3-927F-462A-A519-00F83DBDDC2D}"/>
              </a:ext>
            </a:extLst>
          </p:cNvPr>
          <p:cNvPicPr>
            <a:picLocks noChangeAspect="1"/>
          </p:cNvPicPr>
          <p:nvPr/>
        </p:nvPicPr>
        <p:blipFill rotWithShape="1">
          <a:blip r:embed="rId5"/>
          <a:srcRect l="5177" r="10823" b="46589"/>
          <a:stretch/>
        </p:blipFill>
        <p:spPr>
          <a:xfrm>
            <a:off x="574315" y="1741715"/>
            <a:ext cx="11222666" cy="4119154"/>
          </a:xfrm>
          <a:prstGeom prst="rect">
            <a:avLst/>
          </a:prstGeom>
        </p:spPr>
      </p:pic>
    </p:spTree>
    <p:extLst>
      <p:ext uri="{BB962C8B-B14F-4D97-AF65-F5344CB8AC3E}">
        <p14:creationId xmlns:p14="http://schemas.microsoft.com/office/powerpoint/2010/main" val="1767962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58</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6" name="Image 5">
            <a:extLst>
              <a:ext uri="{FF2B5EF4-FFF2-40B4-BE49-F238E27FC236}">
                <a16:creationId xmlns:a16="http://schemas.microsoft.com/office/drawing/2014/main" id="{8E2320CC-3080-48CE-B1E8-2D341E1D4C91}"/>
              </a:ext>
            </a:extLst>
          </p:cNvPr>
          <p:cNvPicPr>
            <a:picLocks noChangeAspect="1"/>
          </p:cNvPicPr>
          <p:nvPr/>
        </p:nvPicPr>
        <p:blipFill rotWithShape="1">
          <a:blip r:embed="rId5"/>
          <a:srcRect l="9347" t="7256" r="5976" b="11294"/>
          <a:stretch/>
        </p:blipFill>
        <p:spPr>
          <a:xfrm>
            <a:off x="675430" y="879151"/>
            <a:ext cx="9478764" cy="5767568"/>
          </a:xfrm>
          <a:prstGeom prst="rect">
            <a:avLst/>
          </a:prstGeom>
          <a:ln>
            <a:solidFill>
              <a:schemeClr val="bg1"/>
            </a:solidFill>
          </a:ln>
        </p:spPr>
      </p:pic>
    </p:spTree>
    <p:extLst>
      <p:ext uri="{BB962C8B-B14F-4D97-AF65-F5344CB8AC3E}">
        <p14:creationId xmlns:p14="http://schemas.microsoft.com/office/powerpoint/2010/main" val="1265254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59</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3" name="Image 2">
            <a:extLst>
              <a:ext uri="{FF2B5EF4-FFF2-40B4-BE49-F238E27FC236}">
                <a16:creationId xmlns:a16="http://schemas.microsoft.com/office/drawing/2014/main" id="{4DD59004-131A-4E9F-8E37-5F049EAD7A56}"/>
              </a:ext>
            </a:extLst>
          </p:cNvPr>
          <p:cNvPicPr>
            <a:picLocks noChangeAspect="1"/>
          </p:cNvPicPr>
          <p:nvPr/>
        </p:nvPicPr>
        <p:blipFill rotWithShape="1">
          <a:blip r:embed="rId5"/>
          <a:srcRect l="3168" t="9340" r="5652" b="6954"/>
          <a:stretch/>
        </p:blipFill>
        <p:spPr>
          <a:xfrm>
            <a:off x="647987" y="1733004"/>
            <a:ext cx="10896026" cy="3222171"/>
          </a:xfrm>
          <a:prstGeom prst="rect">
            <a:avLst/>
          </a:prstGeom>
        </p:spPr>
      </p:pic>
    </p:spTree>
    <p:extLst>
      <p:ext uri="{BB962C8B-B14F-4D97-AF65-F5344CB8AC3E}">
        <p14:creationId xmlns:p14="http://schemas.microsoft.com/office/powerpoint/2010/main" val="385136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27FDE08-6DEC-4CE9-AD94-D072C243F314}"/>
              </a:ext>
            </a:extLst>
          </p:cNvPr>
          <p:cNvSpPr txBox="1"/>
          <p:nvPr/>
        </p:nvSpPr>
        <p:spPr>
          <a:xfrm>
            <a:off x="2108886" y="486032"/>
            <a:ext cx="7628238" cy="830997"/>
          </a:xfrm>
          <a:prstGeom prst="rect">
            <a:avLst/>
          </a:prstGeom>
          <a:noFill/>
        </p:spPr>
        <p:txBody>
          <a:bodyPr wrap="square" rtlCol="0">
            <a:spAutoFit/>
          </a:bodyPr>
          <a:lstStyle/>
          <a:p>
            <a:pPr algn="ctr"/>
            <a:r>
              <a:rPr lang="fr-FR" sz="4800" u="sng">
                <a:latin typeface="Arial Black" panose="020B0A04020102020204" pitchFamily="34" charset="0"/>
              </a:rPr>
              <a:t>Moyens </a:t>
            </a:r>
            <a:r>
              <a:rPr lang="fr-FR" sz="4800" u="sng" dirty="0">
                <a:latin typeface="Arial Black" panose="020B0A04020102020204" pitchFamily="34" charset="0"/>
              </a:rPr>
              <a:t>utilisées:</a:t>
            </a:r>
          </a:p>
        </p:txBody>
      </p:sp>
      <p:sp>
        <p:nvSpPr>
          <p:cNvPr id="16" name="ZoneTexte 15">
            <a:extLst>
              <a:ext uri="{FF2B5EF4-FFF2-40B4-BE49-F238E27FC236}">
                <a16:creationId xmlns:a16="http://schemas.microsoft.com/office/drawing/2014/main" id="{22D031F3-4F5B-42B6-92A3-A160E29E3EA9}"/>
              </a:ext>
            </a:extLst>
          </p:cNvPr>
          <p:cNvSpPr txBox="1"/>
          <p:nvPr/>
        </p:nvSpPr>
        <p:spPr>
          <a:xfrm>
            <a:off x="10536195" y="222422"/>
            <a:ext cx="644150" cy="1015663"/>
          </a:xfrm>
          <a:prstGeom prst="rect">
            <a:avLst/>
          </a:prstGeom>
          <a:noFill/>
        </p:spPr>
        <p:txBody>
          <a:bodyPr wrap="square" rtlCol="0">
            <a:spAutoFit/>
          </a:bodyPr>
          <a:lstStyle/>
          <a:p>
            <a:r>
              <a:rPr lang="fr-FR" sz="6000" dirty="0">
                <a:solidFill>
                  <a:schemeClr val="bg2"/>
                </a:solidFill>
              </a:rPr>
              <a:t>6</a:t>
            </a:r>
          </a:p>
        </p:txBody>
      </p:sp>
      <p:sp>
        <p:nvSpPr>
          <p:cNvPr id="6" name="ZoneTexte 5">
            <a:extLst>
              <a:ext uri="{FF2B5EF4-FFF2-40B4-BE49-F238E27FC236}">
                <a16:creationId xmlns:a16="http://schemas.microsoft.com/office/drawing/2014/main" id="{2FA0C821-1CF4-474D-A67D-90F5C47D3A12}"/>
              </a:ext>
            </a:extLst>
          </p:cNvPr>
          <p:cNvSpPr txBox="1"/>
          <p:nvPr/>
        </p:nvSpPr>
        <p:spPr>
          <a:xfrm>
            <a:off x="349103" y="5689557"/>
            <a:ext cx="3160452"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Langages:</a:t>
            </a:r>
          </a:p>
        </p:txBody>
      </p:sp>
      <p:sp>
        <p:nvSpPr>
          <p:cNvPr id="8" name="ZoneTexte 7">
            <a:extLst>
              <a:ext uri="{FF2B5EF4-FFF2-40B4-BE49-F238E27FC236}">
                <a16:creationId xmlns:a16="http://schemas.microsoft.com/office/drawing/2014/main" id="{BFD7D2A3-46E6-4DB0-AD8B-C746BBCA4BFD}"/>
              </a:ext>
            </a:extLst>
          </p:cNvPr>
          <p:cNvSpPr txBox="1"/>
          <p:nvPr/>
        </p:nvSpPr>
        <p:spPr>
          <a:xfrm>
            <a:off x="253634" y="1789407"/>
            <a:ext cx="3710504"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Maquettage:</a:t>
            </a:r>
          </a:p>
        </p:txBody>
      </p:sp>
      <p:sp>
        <p:nvSpPr>
          <p:cNvPr id="10" name="ZoneTexte 9">
            <a:extLst>
              <a:ext uri="{FF2B5EF4-FFF2-40B4-BE49-F238E27FC236}">
                <a16:creationId xmlns:a16="http://schemas.microsoft.com/office/drawing/2014/main" id="{81810660-9021-44E7-947B-16D9860DBA82}"/>
              </a:ext>
            </a:extLst>
          </p:cNvPr>
          <p:cNvSpPr txBox="1"/>
          <p:nvPr/>
        </p:nvSpPr>
        <p:spPr>
          <a:xfrm>
            <a:off x="349103" y="3801407"/>
            <a:ext cx="1859933"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UML:</a:t>
            </a:r>
          </a:p>
        </p:txBody>
      </p:sp>
      <p:pic>
        <p:nvPicPr>
          <p:cNvPr id="5" name="Image 4">
            <a:extLst>
              <a:ext uri="{FF2B5EF4-FFF2-40B4-BE49-F238E27FC236}">
                <a16:creationId xmlns:a16="http://schemas.microsoft.com/office/drawing/2014/main" id="{CD37889D-1A5B-475E-9D6F-4869BF18152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7160" t="7672" r="5149" b="9133"/>
          <a:stretch/>
        </p:blipFill>
        <p:spPr>
          <a:xfrm>
            <a:off x="6096000" y="1511588"/>
            <a:ext cx="2656114" cy="1259963"/>
          </a:xfrm>
          <a:prstGeom prst="rect">
            <a:avLst/>
          </a:prstGeom>
        </p:spPr>
      </p:pic>
      <p:pic>
        <p:nvPicPr>
          <p:cNvPr id="12" name="Image 11">
            <a:extLst>
              <a:ext uri="{FF2B5EF4-FFF2-40B4-BE49-F238E27FC236}">
                <a16:creationId xmlns:a16="http://schemas.microsoft.com/office/drawing/2014/main" id="{0D0D3D41-CAE5-49F5-AA83-A11EB4DC5EDF}"/>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tretch>
            <a:fillRect/>
          </a:stretch>
        </p:blipFill>
        <p:spPr>
          <a:xfrm>
            <a:off x="4194297" y="1380659"/>
            <a:ext cx="1521823" cy="1521823"/>
          </a:xfrm>
          <a:prstGeom prst="rect">
            <a:avLst/>
          </a:prstGeom>
        </p:spPr>
      </p:pic>
      <p:pic>
        <p:nvPicPr>
          <p:cNvPr id="14" name="Image 13">
            <a:extLst>
              <a:ext uri="{FF2B5EF4-FFF2-40B4-BE49-F238E27FC236}">
                <a16:creationId xmlns:a16="http://schemas.microsoft.com/office/drawing/2014/main" id="{556D2C1C-A1F2-4D70-AE8B-F4E54D93A58A}"/>
              </a:ext>
            </a:extLst>
          </p:cNvPr>
          <p:cNvPicPr>
            <a:picLocks noChangeAspect="1"/>
          </p:cNvPicPr>
          <p:nvPr/>
        </p:nvPicPr>
        <p:blipFill rotWithShape="1">
          <a:blip r:embed="rId7"/>
          <a:srcRect l="5619" t="3489" r="5239" b="5397"/>
          <a:stretch/>
        </p:blipFill>
        <p:spPr>
          <a:xfrm>
            <a:off x="9207854" y="1414826"/>
            <a:ext cx="2029097" cy="1555460"/>
          </a:xfrm>
          <a:prstGeom prst="rect">
            <a:avLst/>
          </a:prstGeom>
        </p:spPr>
      </p:pic>
      <p:pic>
        <p:nvPicPr>
          <p:cNvPr id="17" name="Image 16">
            <a:extLst>
              <a:ext uri="{FF2B5EF4-FFF2-40B4-BE49-F238E27FC236}">
                <a16:creationId xmlns:a16="http://schemas.microsoft.com/office/drawing/2014/main" id="{69B1DD7A-448E-4D5A-8EE9-F783813B3265}"/>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75000"/>
                    </a14:imgEffect>
                    <a14:imgEffect>
                      <a14:brightnessContrast bright="25000"/>
                    </a14:imgEffect>
                  </a14:imgLayer>
                </a14:imgProps>
              </a:ext>
            </a:extLst>
          </a:blip>
          <a:srcRect t="25323" b="21536"/>
          <a:stretch/>
        </p:blipFill>
        <p:spPr>
          <a:xfrm>
            <a:off x="4349931" y="3469390"/>
            <a:ext cx="2133600" cy="1133818"/>
          </a:xfrm>
          <a:prstGeom prst="rect">
            <a:avLst/>
          </a:prstGeom>
        </p:spPr>
      </p:pic>
      <p:pic>
        <p:nvPicPr>
          <p:cNvPr id="19" name="Image 18">
            <a:extLst>
              <a:ext uri="{FF2B5EF4-FFF2-40B4-BE49-F238E27FC236}">
                <a16:creationId xmlns:a16="http://schemas.microsoft.com/office/drawing/2014/main" id="{C9E84817-F34A-44D4-BE34-223477B665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75000"/>
                    </a14:imgEffect>
                    <a14:imgEffect>
                      <a14:brightnessContrast bright="25000"/>
                    </a14:imgEffect>
                  </a14:imgLayer>
                </a14:imgProps>
              </a:ext>
            </a:extLst>
          </a:blip>
          <a:stretch>
            <a:fillRect/>
          </a:stretch>
        </p:blipFill>
        <p:spPr>
          <a:xfrm>
            <a:off x="2209035" y="3140999"/>
            <a:ext cx="1790601" cy="1790601"/>
          </a:xfrm>
          <a:prstGeom prst="rect">
            <a:avLst/>
          </a:prstGeom>
        </p:spPr>
      </p:pic>
      <p:pic>
        <p:nvPicPr>
          <p:cNvPr id="21" name="Image 20">
            <a:extLst>
              <a:ext uri="{FF2B5EF4-FFF2-40B4-BE49-F238E27FC236}">
                <a16:creationId xmlns:a16="http://schemas.microsoft.com/office/drawing/2014/main" id="{3FDC30AD-9E74-4C0A-B76A-F6CF18FF765B}"/>
              </a:ext>
            </a:extLst>
          </p:cNvPr>
          <p:cNvPicPr>
            <a:picLocks noChangeAspect="1"/>
          </p:cNvPicPr>
          <p:nvPr/>
        </p:nvPicPr>
        <p:blipFill>
          <a:blip r:embed="rId12">
            <a:extLst>
              <a:ext uri="{BEBA8EAE-BF5A-486C-A8C5-ECC9F3942E4B}">
                <a14:imgProps xmlns:a14="http://schemas.microsoft.com/office/drawing/2010/main">
                  <a14:imgLayer r:embed="rId13">
                    <a14:imgEffect>
                      <a14:saturation sat="75000"/>
                    </a14:imgEffect>
                    <a14:imgEffect>
                      <a14:brightnessContrast bright="25000"/>
                    </a14:imgEffect>
                  </a14:imgLayer>
                </a14:imgProps>
              </a:ext>
            </a:extLst>
          </a:blip>
          <a:stretch>
            <a:fillRect/>
          </a:stretch>
        </p:blipFill>
        <p:spPr>
          <a:xfrm>
            <a:off x="3578232" y="4964968"/>
            <a:ext cx="1790601" cy="1790601"/>
          </a:xfrm>
          <a:prstGeom prst="rect">
            <a:avLst/>
          </a:prstGeom>
        </p:spPr>
      </p:pic>
      <p:pic>
        <p:nvPicPr>
          <p:cNvPr id="23" name="Image 22">
            <a:extLst>
              <a:ext uri="{FF2B5EF4-FFF2-40B4-BE49-F238E27FC236}">
                <a16:creationId xmlns:a16="http://schemas.microsoft.com/office/drawing/2014/main" id="{F7D020E2-D486-489F-915D-763095EC6598}"/>
              </a:ext>
            </a:extLst>
          </p:cNvPr>
          <p:cNvPicPr>
            <a:picLocks noChangeAspect="1"/>
          </p:cNvPicPr>
          <p:nvPr/>
        </p:nvPicPr>
        <p:blipFill>
          <a:blip r:embed="rId14">
            <a:extLst>
              <a:ext uri="{BEBA8EAE-BF5A-486C-A8C5-ECC9F3942E4B}">
                <a14:imgProps xmlns:a14="http://schemas.microsoft.com/office/drawing/2010/main">
                  <a14:imgLayer r:embed="rId15">
                    <a14:imgEffect>
                      <a14:saturation sat="75000"/>
                    </a14:imgEffect>
                    <a14:imgEffect>
                      <a14:brightnessContrast bright="25000"/>
                    </a14:imgEffect>
                  </a14:imgLayer>
                </a14:imgProps>
              </a:ext>
            </a:extLst>
          </a:blip>
          <a:stretch>
            <a:fillRect/>
          </a:stretch>
        </p:blipFill>
        <p:spPr>
          <a:xfrm>
            <a:off x="5261631" y="4931600"/>
            <a:ext cx="1322747" cy="1867515"/>
          </a:xfrm>
          <a:prstGeom prst="rect">
            <a:avLst/>
          </a:prstGeom>
        </p:spPr>
      </p:pic>
      <p:pic>
        <p:nvPicPr>
          <p:cNvPr id="25" name="Image 24">
            <a:extLst>
              <a:ext uri="{FF2B5EF4-FFF2-40B4-BE49-F238E27FC236}">
                <a16:creationId xmlns:a16="http://schemas.microsoft.com/office/drawing/2014/main" id="{52EA35BC-2071-4156-B06F-FF08F1059526}"/>
              </a:ext>
            </a:extLst>
          </p:cNvPr>
          <p:cNvPicPr>
            <a:picLocks noChangeAspect="1"/>
          </p:cNvPicPr>
          <p:nvPr/>
        </p:nvPicPr>
        <p:blipFill>
          <a:blip r:embed="rId16">
            <a:extLst>
              <a:ext uri="{BEBA8EAE-BF5A-486C-A8C5-ECC9F3942E4B}">
                <a14:imgProps xmlns:a14="http://schemas.microsoft.com/office/drawing/2010/main">
                  <a14:imgLayer r:embed="rId17">
                    <a14:imgEffect>
                      <a14:saturation sat="75000"/>
                    </a14:imgEffect>
                    <a14:imgEffect>
                      <a14:brightnessContrast bright="25000"/>
                    </a14:imgEffect>
                  </a14:imgLayer>
                </a14:imgProps>
              </a:ext>
            </a:extLst>
          </a:blip>
          <a:stretch>
            <a:fillRect/>
          </a:stretch>
        </p:blipFill>
        <p:spPr>
          <a:xfrm>
            <a:off x="9200087" y="5162100"/>
            <a:ext cx="2861515" cy="1336865"/>
          </a:xfrm>
          <a:prstGeom prst="rect">
            <a:avLst/>
          </a:prstGeom>
        </p:spPr>
      </p:pic>
      <p:pic>
        <p:nvPicPr>
          <p:cNvPr id="27" name="Image 26">
            <a:extLst>
              <a:ext uri="{FF2B5EF4-FFF2-40B4-BE49-F238E27FC236}">
                <a16:creationId xmlns:a16="http://schemas.microsoft.com/office/drawing/2014/main" id="{9B397C48-B9C3-4457-A02A-5FD8655758B5}"/>
              </a:ext>
            </a:extLst>
          </p:cNvPr>
          <p:cNvPicPr>
            <a:picLocks noChangeAspect="1"/>
          </p:cNvPicPr>
          <p:nvPr/>
        </p:nvPicPr>
        <p:blipFill rotWithShape="1">
          <a:blip r:embed="rId18">
            <a:extLst>
              <a:ext uri="{BEBA8EAE-BF5A-486C-A8C5-ECC9F3942E4B}">
                <a14:imgProps xmlns:a14="http://schemas.microsoft.com/office/drawing/2010/main">
                  <a14:imgLayer r:embed="rId19">
                    <a14:imgEffect>
                      <a14:saturation sat="75000"/>
                    </a14:imgEffect>
                    <a14:imgEffect>
                      <a14:brightnessContrast bright="25000"/>
                    </a14:imgEffect>
                  </a14:imgLayer>
                </a14:imgProps>
              </a:ext>
            </a:extLst>
          </a:blip>
          <a:srcRect l="18455" t="28369" r="19295" b="30134"/>
          <a:stretch/>
        </p:blipFill>
        <p:spPr>
          <a:xfrm>
            <a:off x="6679074" y="5263624"/>
            <a:ext cx="2556714" cy="1133819"/>
          </a:xfrm>
          <a:prstGeom prst="rect">
            <a:avLst/>
          </a:prstGeom>
        </p:spPr>
      </p:pic>
    </p:spTree>
    <p:extLst>
      <p:ext uri="{BB962C8B-B14F-4D97-AF65-F5344CB8AC3E}">
        <p14:creationId xmlns:p14="http://schemas.microsoft.com/office/powerpoint/2010/main" val="25720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60</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6" name="Image 5">
            <a:extLst>
              <a:ext uri="{FF2B5EF4-FFF2-40B4-BE49-F238E27FC236}">
                <a16:creationId xmlns:a16="http://schemas.microsoft.com/office/drawing/2014/main" id="{837F1160-94FE-4A2F-8049-601A58E28E9A}"/>
              </a:ext>
            </a:extLst>
          </p:cNvPr>
          <p:cNvPicPr>
            <a:picLocks noChangeAspect="1"/>
          </p:cNvPicPr>
          <p:nvPr/>
        </p:nvPicPr>
        <p:blipFill rotWithShape="1">
          <a:blip r:embed="rId5"/>
          <a:srcRect l="3872" t="7255" r="3872"/>
          <a:stretch/>
        </p:blipFill>
        <p:spPr>
          <a:xfrm>
            <a:off x="833429" y="1382800"/>
            <a:ext cx="10100127" cy="5030356"/>
          </a:xfrm>
          <a:prstGeom prst="rect">
            <a:avLst/>
          </a:prstGeom>
        </p:spPr>
      </p:pic>
    </p:spTree>
    <p:extLst>
      <p:ext uri="{BB962C8B-B14F-4D97-AF65-F5344CB8AC3E}">
        <p14:creationId xmlns:p14="http://schemas.microsoft.com/office/powerpoint/2010/main" val="1567585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61</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6" name="Image 5">
            <a:extLst>
              <a:ext uri="{FF2B5EF4-FFF2-40B4-BE49-F238E27FC236}">
                <a16:creationId xmlns:a16="http://schemas.microsoft.com/office/drawing/2014/main" id="{D69C6DFA-EE84-4043-A547-5EFCB1E03241}"/>
              </a:ext>
            </a:extLst>
          </p:cNvPr>
          <p:cNvPicPr>
            <a:picLocks noChangeAspect="1"/>
          </p:cNvPicPr>
          <p:nvPr/>
        </p:nvPicPr>
        <p:blipFill rotWithShape="1">
          <a:blip r:embed="rId5"/>
          <a:srcRect l="11581" t="4761" r="14326"/>
          <a:stretch/>
        </p:blipFill>
        <p:spPr>
          <a:xfrm>
            <a:off x="892931" y="798787"/>
            <a:ext cx="9285718" cy="5889551"/>
          </a:xfrm>
          <a:prstGeom prst="rect">
            <a:avLst/>
          </a:prstGeom>
          <a:ln>
            <a:solidFill>
              <a:schemeClr val="bg1"/>
            </a:solidFill>
          </a:ln>
        </p:spPr>
      </p:pic>
    </p:spTree>
    <p:extLst>
      <p:ext uri="{BB962C8B-B14F-4D97-AF65-F5344CB8AC3E}">
        <p14:creationId xmlns:p14="http://schemas.microsoft.com/office/powerpoint/2010/main" val="1550893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433" y="444844"/>
            <a:ext cx="9404723" cy="1400530"/>
          </a:xfrm>
        </p:spPr>
        <p:txBody>
          <a:bodyPr/>
          <a:lstStyle/>
          <a:p>
            <a:pPr algn="ctr"/>
            <a:r>
              <a:rPr lang="fr-FR" u="sng" dirty="0">
                <a:latin typeface="Arial Black" panose="020B0A04020102020204" pitchFamily="34" charset="0"/>
              </a:rPr>
              <a:t>Conclusion:</a:t>
            </a:r>
          </a:p>
        </p:txBody>
      </p:sp>
      <p:sp>
        <p:nvSpPr>
          <p:cNvPr id="8" name="ZoneTexte 7">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62</a:t>
            </a:r>
          </a:p>
        </p:txBody>
      </p:sp>
      <p:sp>
        <p:nvSpPr>
          <p:cNvPr id="5" name="ZoneTexte 4">
            <a:extLst>
              <a:ext uri="{FF2B5EF4-FFF2-40B4-BE49-F238E27FC236}">
                <a16:creationId xmlns:a16="http://schemas.microsoft.com/office/drawing/2014/main" id="{C4167C70-8339-4A65-8797-3849AA71568E}"/>
              </a:ext>
            </a:extLst>
          </p:cNvPr>
          <p:cNvSpPr txBox="1"/>
          <p:nvPr/>
        </p:nvSpPr>
        <p:spPr>
          <a:xfrm>
            <a:off x="736056" y="1475693"/>
            <a:ext cx="10080225" cy="646331"/>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-Amélioration des fonctionnalités</a:t>
            </a:r>
          </a:p>
        </p:txBody>
      </p:sp>
      <p:sp>
        <p:nvSpPr>
          <p:cNvPr id="6" name="ZoneTexte 5">
            <a:extLst>
              <a:ext uri="{FF2B5EF4-FFF2-40B4-BE49-F238E27FC236}">
                <a16:creationId xmlns:a16="http://schemas.microsoft.com/office/drawing/2014/main" id="{3079CFAB-F3FC-49F6-B0C6-A9B0350799CD}"/>
              </a:ext>
            </a:extLst>
          </p:cNvPr>
          <p:cNvSpPr txBox="1"/>
          <p:nvPr/>
        </p:nvSpPr>
        <p:spPr>
          <a:xfrm>
            <a:off x="683433" y="2697208"/>
            <a:ext cx="10080225" cy="1200329"/>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Mise en place des autres fonctionnalités du site</a:t>
            </a:r>
          </a:p>
        </p:txBody>
      </p:sp>
      <p:sp>
        <p:nvSpPr>
          <p:cNvPr id="7" name="ZoneTexte 6">
            <a:extLst>
              <a:ext uri="{FF2B5EF4-FFF2-40B4-BE49-F238E27FC236}">
                <a16:creationId xmlns:a16="http://schemas.microsoft.com/office/drawing/2014/main" id="{AADA6D39-12C2-48C6-88B3-AB763B5DA1A9}"/>
              </a:ext>
            </a:extLst>
          </p:cNvPr>
          <p:cNvSpPr txBox="1"/>
          <p:nvPr/>
        </p:nvSpPr>
        <p:spPr>
          <a:xfrm>
            <a:off x="419475" y="4412808"/>
            <a:ext cx="10972801" cy="646331"/>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Amélioration de l’affichage des pages</a:t>
            </a:r>
          </a:p>
        </p:txBody>
      </p:sp>
      <p:sp>
        <p:nvSpPr>
          <p:cNvPr id="9" name="ZoneTexte 8">
            <a:extLst>
              <a:ext uri="{FF2B5EF4-FFF2-40B4-BE49-F238E27FC236}">
                <a16:creationId xmlns:a16="http://schemas.microsoft.com/office/drawing/2014/main" id="{5B6D8905-68DB-44AB-B8EE-4C2F92942F74}"/>
              </a:ext>
            </a:extLst>
          </p:cNvPr>
          <p:cNvSpPr txBox="1"/>
          <p:nvPr/>
        </p:nvSpPr>
        <p:spPr>
          <a:xfrm>
            <a:off x="0" y="5589843"/>
            <a:ext cx="10972801" cy="646331"/>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Optimisation du code</a:t>
            </a:r>
          </a:p>
        </p:txBody>
      </p:sp>
    </p:spTree>
    <p:extLst>
      <p:ext uri="{BB962C8B-B14F-4D97-AF65-F5344CB8AC3E}">
        <p14:creationId xmlns:p14="http://schemas.microsoft.com/office/powerpoint/2010/main" val="307657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36FCAA6-FC96-45FC-975F-6511100C2586}"/>
              </a:ext>
            </a:extLst>
          </p:cNvPr>
          <p:cNvSpPr txBox="1"/>
          <p:nvPr/>
        </p:nvSpPr>
        <p:spPr>
          <a:xfrm>
            <a:off x="560172" y="3748216"/>
            <a:ext cx="11211697" cy="1015663"/>
          </a:xfrm>
          <a:prstGeom prst="rect">
            <a:avLst/>
          </a:prstGeom>
          <a:noFill/>
        </p:spPr>
        <p:txBody>
          <a:bodyPr wrap="square" rtlCol="0">
            <a:spAutoFit/>
          </a:bodyPr>
          <a:lstStyle/>
          <a:p>
            <a:r>
              <a:rPr lang="fr-FR" sz="6000" dirty="0">
                <a:latin typeface="Arial Black" panose="020B0A04020102020204" pitchFamily="34" charset="0"/>
              </a:rPr>
              <a:t>Merci pour votre attention</a:t>
            </a:r>
          </a:p>
        </p:txBody>
      </p:sp>
      <p:sp>
        <p:nvSpPr>
          <p:cNvPr id="7" name="ZoneTexte 6">
            <a:extLst>
              <a:ext uri="{FF2B5EF4-FFF2-40B4-BE49-F238E27FC236}">
                <a16:creationId xmlns:a16="http://schemas.microsoft.com/office/drawing/2014/main" id="{339EDF79-9471-4447-9DEB-55EE690216CB}"/>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63</a:t>
            </a:r>
          </a:p>
        </p:txBody>
      </p:sp>
      <p:sp>
        <p:nvSpPr>
          <p:cNvPr id="3" name="Ellipse 2"/>
          <p:cNvSpPr/>
          <p:nvPr/>
        </p:nvSpPr>
        <p:spPr>
          <a:xfrm>
            <a:off x="6130212" y="1950098"/>
            <a:ext cx="531845" cy="531845"/>
          </a:xfrm>
          <a:prstGeom prst="ellipse">
            <a:avLst/>
          </a:prstGeom>
          <a:solidFill>
            <a:srgbClr val="FFFF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7A33F516-3ECC-48C1-9D64-5311FBAD96F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3709417" y="501520"/>
            <a:ext cx="3818873" cy="3429000"/>
          </a:xfrm>
          <a:prstGeom prst="rect">
            <a:avLst/>
          </a:prstGeom>
        </p:spPr>
      </p:pic>
    </p:spTree>
    <p:extLst>
      <p:ext uri="{BB962C8B-B14F-4D97-AF65-F5344CB8AC3E}">
        <p14:creationId xmlns:p14="http://schemas.microsoft.com/office/powerpoint/2010/main" val="262620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27FDE08-6DEC-4CE9-AD94-D072C243F314}"/>
              </a:ext>
            </a:extLst>
          </p:cNvPr>
          <p:cNvSpPr txBox="1"/>
          <p:nvPr/>
        </p:nvSpPr>
        <p:spPr>
          <a:xfrm>
            <a:off x="2108886" y="486032"/>
            <a:ext cx="7628238" cy="830997"/>
          </a:xfrm>
          <a:prstGeom prst="rect">
            <a:avLst/>
          </a:prstGeom>
          <a:noFill/>
        </p:spPr>
        <p:txBody>
          <a:bodyPr wrap="square" rtlCol="0">
            <a:spAutoFit/>
          </a:bodyPr>
          <a:lstStyle/>
          <a:p>
            <a:pPr algn="ctr"/>
            <a:r>
              <a:rPr lang="fr-FR" sz="4800" u="sng" dirty="0">
                <a:latin typeface="Arial Black" panose="020B0A04020102020204" pitchFamily="34" charset="0"/>
              </a:rPr>
              <a:t>Contraintes:</a:t>
            </a:r>
          </a:p>
        </p:txBody>
      </p:sp>
      <p:pic>
        <p:nvPicPr>
          <p:cNvPr id="6" name="Image 5">
            <a:extLst>
              <a:ext uri="{FF2B5EF4-FFF2-40B4-BE49-F238E27FC236}">
                <a16:creationId xmlns:a16="http://schemas.microsoft.com/office/drawing/2014/main" id="{5A90781E-B61C-4E85-AE83-9F33ABCE3602}"/>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2374882" y="1504803"/>
            <a:ext cx="1532238" cy="1935256"/>
          </a:xfrm>
          <a:prstGeom prst="rect">
            <a:avLst/>
          </a:prstGeom>
        </p:spPr>
      </p:pic>
      <p:sp>
        <p:nvSpPr>
          <p:cNvPr id="7" name="Étoile : 5 branches 6">
            <a:extLst>
              <a:ext uri="{FF2B5EF4-FFF2-40B4-BE49-F238E27FC236}">
                <a16:creationId xmlns:a16="http://schemas.microsoft.com/office/drawing/2014/main" id="{2BAF2D2E-D089-4667-A78D-A9C61530A63D}"/>
              </a:ext>
            </a:extLst>
          </p:cNvPr>
          <p:cNvSpPr/>
          <p:nvPr/>
        </p:nvSpPr>
        <p:spPr>
          <a:xfrm>
            <a:off x="2416071" y="4891532"/>
            <a:ext cx="489500" cy="372446"/>
          </a:xfrm>
          <a:prstGeom prst="star5">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droite 7">
            <a:extLst>
              <a:ext uri="{FF2B5EF4-FFF2-40B4-BE49-F238E27FC236}">
                <a16:creationId xmlns:a16="http://schemas.microsoft.com/office/drawing/2014/main" id="{DE4D40E1-AED6-4C16-A4CF-F0968D288D41}"/>
              </a:ext>
            </a:extLst>
          </p:cNvPr>
          <p:cNvSpPr/>
          <p:nvPr/>
        </p:nvSpPr>
        <p:spPr>
          <a:xfrm>
            <a:off x="4250724" y="2154196"/>
            <a:ext cx="1433386" cy="103796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25A4633D-F486-46AB-B282-113F52C153A5}"/>
              </a:ext>
            </a:extLst>
          </p:cNvPr>
          <p:cNvSpPr txBox="1"/>
          <p:nvPr/>
        </p:nvSpPr>
        <p:spPr>
          <a:xfrm>
            <a:off x="1029730" y="4891532"/>
            <a:ext cx="1532238" cy="461665"/>
          </a:xfrm>
          <a:prstGeom prst="rect">
            <a:avLst/>
          </a:prstGeom>
          <a:noFill/>
        </p:spPr>
        <p:txBody>
          <a:bodyPr wrap="square" rtlCol="0">
            <a:spAutoFit/>
          </a:bodyPr>
          <a:lstStyle/>
          <a:p>
            <a:r>
              <a:rPr lang="fr-FR" sz="2400" dirty="0">
                <a:solidFill>
                  <a:schemeClr val="accent2">
                    <a:lumMod val="60000"/>
                    <a:lumOff val="40000"/>
                  </a:schemeClr>
                </a:solidFill>
                <a:latin typeface="Arial Black" panose="020B0A04020102020204" pitchFamily="34" charset="0"/>
              </a:rPr>
              <a:t>Favoris</a:t>
            </a:r>
          </a:p>
        </p:txBody>
      </p:sp>
      <p:sp>
        <p:nvSpPr>
          <p:cNvPr id="10" name="Flèche : droite 9">
            <a:extLst>
              <a:ext uri="{FF2B5EF4-FFF2-40B4-BE49-F238E27FC236}">
                <a16:creationId xmlns:a16="http://schemas.microsoft.com/office/drawing/2014/main" id="{3F9A812D-D0C2-4CDE-8415-76CA532DFE03}"/>
              </a:ext>
            </a:extLst>
          </p:cNvPr>
          <p:cNvSpPr/>
          <p:nvPr/>
        </p:nvSpPr>
        <p:spPr>
          <a:xfrm>
            <a:off x="3231616" y="4936141"/>
            <a:ext cx="1433386" cy="372446"/>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29686CC-8D50-40AD-8F93-678428284F63}"/>
              </a:ext>
            </a:extLst>
          </p:cNvPr>
          <p:cNvSpPr txBox="1"/>
          <p:nvPr/>
        </p:nvSpPr>
        <p:spPr>
          <a:xfrm>
            <a:off x="4836803" y="4703804"/>
            <a:ext cx="1944130" cy="830997"/>
          </a:xfrm>
          <a:prstGeom prst="rect">
            <a:avLst/>
          </a:prstGeom>
          <a:noFill/>
        </p:spPr>
        <p:txBody>
          <a:bodyPr wrap="square" rtlCol="0">
            <a:spAutoFit/>
          </a:bodyPr>
          <a:lstStyle/>
          <a:p>
            <a:r>
              <a:rPr lang="fr-FR" sz="2400" dirty="0">
                <a:solidFill>
                  <a:schemeClr val="accent2">
                    <a:lumMod val="60000"/>
                    <a:lumOff val="40000"/>
                  </a:schemeClr>
                </a:solidFill>
                <a:latin typeface="Arial Black" panose="020B0A04020102020204" pitchFamily="34" charset="0"/>
              </a:rPr>
              <a:t>Connexion utilisateur</a:t>
            </a:r>
          </a:p>
        </p:txBody>
      </p:sp>
      <p:sp>
        <p:nvSpPr>
          <p:cNvPr id="12" name="Flèche : droite 11">
            <a:extLst>
              <a:ext uri="{FF2B5EF4-FFF2-40B4-BE49-F238E27FC236}">
                <a16:creationId xmlns:a16="http://schemas.microsoft.com/office/drawing/2014/main" id="{53F5B05E-78C0-476F-80E3-EAADDB09222D}"/>
              </a:ext>
            </a:extLst>
          </p:cNvPr>
          <p:cNvSpPr/>
          <p:nvPr/>
        </p:nvSpPr>
        <p:spPr>
          <a:xfrm>
            <a:off x="6952734" y="4933080"/>
            <a:ext cx="889688" cy="372446"/>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BDED79D8-B84F-480B-8270-99BA909980A4}"/>
              </a:ext>
            </a:extLst>
          </p:cNvPr>
          <p:cNvSpPr txBox="1"/>
          <p:nvPr/>
        </p:nvSpPr>
        <p:spPr>
          <a:xfrm>
            <a:off x="8007178" y="4703804"/>
            <a:ext cx="2833817"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Sécurisation de leurs données</a:t>
            </a:r>
          </a:p>
        </p:txBody>
      </p:sp>
      <p:sp>
        <p:nvSpPr>
          <p:cNvPr id="14" name="ZoneTexte 13">
            <a:extLst>
              <a:ext uri="{FF2B5EF4-FFF2-40B4-BE49-F238E27FC236}">
                <a16:creationId xmlns:a16="http://schemas.microsoft.com/office/drawing/2014/main" id="{D854D996-877C-498F-A55E-68A0AA37B068}"/>
              </a:ext>
            </a:extLst>
          </p:cNvPr>
          <p:cNvSpPr txBox="1"/>
          <p:nvPr/>
        </p:nvSpPr>
        <p:spPr>
          <a:xfrm>
            <a:off x="6087761" y="1820563"/>
            <a:ext cx="4950941" cy="1938992"/>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Mobil first responsive design</a:t>
            </a:r>
          </a:p>
        </p:txBody>
      </p:sp>
      <p:sp>
        <p:nvSpPr>
          <p:cNvPr id="15" name="ZoneTexte 14">
            <a:extLst>
              <a:ext uri="{FF2B5EF4-FFF2-40B4-BE49-F238E27FC236}">
                <a16:creationId xmlns:a16="http://schemas.microsoft.com/office/drawing/2014/main" id="{F79FCC6C-2E7F-42CB-8273-A19F1961478A}"/>
              </a:ext>
            </a:extLst>
          </p:cNvPr>
          <p:cNvSpPr txBox="1"/>
          <p:nvPr/>
        </p:nvSpPr>
        <p:spPr>
          <a:xfrm>
            <a:off x="1705233" y="3440059"/>
            <a:ext cx="3262184" cy="369332"/>
          </a:xfrm>
          <a:prstGeom prst="rect">
            <a:avLst/>
          </a:prstGeom>
          <a:noFill/>
        </p:spPr>
        <p:txBody>
          <a:bodyPr wrap="square" rtlCol="0">
            <a:spAutoFit/>
          </a:bodyPr>
          <a:lstStyle/>
          <a:p>
            <a:r>
              <a:rPr lang="fr-FR" dirty="0">
                <a:solidFill>
                  <a:schemeClr val="accent2">
                    <a:lumMod val="60000"/>
                    <a:lumOff val="40000"/>
                  </a:schemeClr>
                </a:solidFill>
                <a:latin typeface="Arial Black" panose="020B0A04020102020204" pitchFamily="34" charset="0"/>
              </a:rPr>
              <a:t>Application compagnon</a:t>
            </a:r>
          </a:p>
        </p:txBody>
      </p:sp>
      <p:sp>
        <p:nvSpPr>
          <p:cNvPr id="16" name="ZoneTexte 15">
            <a:extLst>
              <a:ext uri="{FF2B5EF4-FFF2-40B4-BE49-F238E27FC236}">
                <a16:creationId xmlns:a16="http://schemas.microsoft.com/office/drawing/2014/main" id="{22D031F3-4F5B-42B6-92A3-A160E29E3EA9}"/>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7</a:t>
            </a:r>
          </a:p>
        </p:txBody>
      </p:sp>
    </p:spTree>
    <p:extLst>
      <p:ext uri="{BB962C8B-B14F-4D97-AF65-F5344CB8AC3E}">
        <p14:creationId xmlns:p14="http://schemas.microsoft.com/office/powerpoint/2010/main" val="66217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p:bldP spid="12" grpId="0" animBg="1"/>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64EE9A5-031E-45BE-A14B-85ED4DB1FBF7}"/>
              </a:ext>
            </a:extLst>
          </p:cNvPr>
          <p:cNvSpPr txBox="1"/>
          <p:nvPr/>
        </p:nvSpPr>
        <p:spPr>
          <a:xfrm>
            <a:off x="5642920" y="933218"/>
            <a:ext cx="4810897"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Copyrights</a:t>
            </a:r>
          </a:p>
        </p:txBody>
      </p:sp>
      <p:pic>
        <p:nvPicPr>
          <p:cNvPr id="6" name="Image 5">
            <a:extLst>
              <a:ext uri="{FF2B5EF4-FFF2-40B4-BE49-F238E27FC236}">
                <a16:creationId xmlns:a16="http://schemas.microsoft.com/office/drawing/2014/main" id="{826D61EF-7B7C-4033-BE26-4995F3FF4517}"/>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920964" y="558499"/>
            <a:ext cx="3133725" cy="1457325"/>
          </a:xfrm>
          <a:prstGeom prst="rect">
            <a:avLst/>
          </a:prstGeom>
        </p:spPr>
      </p:pic>
      <p:pic>
        <p:nvPicPr>
          <p:cNvPr id="8" name="Image 7">
            <a:extLst>
              <a:ext uri="{FF2B5EF4-FFF2-40B4-BE49-F238E27FC236}">
                <a16:creationId xmlns:a16="http://schemas.microsoft.com/office/drawing/2014/main" id="{4693E6FB-0172-47FB-9E86-FA0153287EB9}"/>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Lst>
          </a:blip>
          <a:stretch>
            <a:fillRect/>
          </a:stretch>
        </p:blipFill>
        <p:spPr>
          <a:xfrm>
            <a:off x="1187664" y="2790181"/>
            <a:ext cx="2867025" cy="1590675"/>
          </a:xfrm>
          <a:prstGeom prst="rect">
            <a:avLst/>
          </a:prstGeom>
        </p:spPr>
      </p:pic>
      <p:pic>
        <p:nvPicPr>
          <p:cNvPr id="10" name="Image 9">
            <a:extLst>
              <a:ext uri="{FF2B5EF4-FFF2-40B4-BE49-F238E27FC236}">
                <a16:creationId xmlns:a16="http://schemas.microsoft.com/office/drawing/2014/main" id="{249CB9EA-0455-40B0-A967-946E360124EC}"/>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contrast="25000"/>
                    </a14:imgEffect>
                  </a14:imgLayer>
                </a14:imgProps>
              </a:ext>
            </a:extLst>
          </a:blip>
          <a:stretch>
            <a:fillRect/>
          </a:stretch>
        </p:blipFill>
        <p:spPr>
          <a:xfrm>
            <a:off x="1779372" y="4882593"/>
            <a:ext cx="1416908" cy="1416908"/>
          </a:xfrm>
          <a:prstGeom prst="rect">
            <a:avLst/>
          </a:prstGeom>
        </p:spPr>
      </p:pic>
      <p:sp>
        <p:nvSpPr>
          <p:cNvPr id="11" name="Flèche : droite 10">
            <a:extLst>
              <a:ext uri="{FF2B5EF4-FFF2-40B4-BE49-F238E27FC236}">
                <a16:creationId xmlns:a16="http://schemas.microsoft.com/office/drawing/2014/main" id="{1C6158B3-1985-46B1-B02F-D6F66916925B}"/>
              </a:ext>
            </a:extLst>
          </p:cNvPr>
          <p:cNvSpPr/>
          <p:nvPr/>
        </p:nvSpPr>
        <p:spPr>
          <a:xfrm>
            <a:off x="4547286" y="1087395"/>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2F4851D7-8430-44F3-9E0F-6D6412ABA841}"/>
              </a:ext>
            </a:extLst>
          </p:cNvPr>
          <p:cNvSpPr/>
          <p:nvPr/>
        </p:nvSpPr>
        <p:spPr>
          <a:xfrm>
            <a:off x="4386649" y="4219129"/>
            <a:ext cx="2724156" cy="996780"/>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ACB4CEC7-102B-429A-BC03-CD61B57F8A79}"/>
              </a:ext>
            </a:extLst>
          </p:cNvPr>
          <p:cNvSpPr txBox="1"/>
          <p:nvPr/>
        </p:nvSpPr>
        <p:spPr>
          <a:xfrm>
            <a:off x="7316412" y="4380856"/>
            <a:ext cx="3830595"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Citation</a:t>
            </a:r>
          </a:p>
        </p:txBody>
      </p:sp>
      <p:pic>
        <p:nvPicPr>
          <p:cNvPr id="17" name="Image 16">
            <a:extLst>
              <a:ext uri="{FF2B5EF4-FFF2-40B4-BE49-F238E27FC236}">
                <a16:creationId xmlns:a16="http://schemas.microsoft.com/office/drawing/2014/main" id="{C73EA2DB-CB1D-43E2-9178-FAAE6EF6FF94}"/>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Effect>
                      <a14:brightnessContrast bright="25000"/>
                    </a14:imgEffect>
                  </a14:imgLayer>
                </a14:imgProps>
              </a:ext>
            </a:extLst>
          </a:blip>
          <a:stretch>
            <a:fillRect/>
          </a:stretch>
        </p:blipFill>
        <p:spPr>
          <a:xfrm>
            <a:off x="7611085" y="1959754"/>
            <a:ext cx="2141425" cy="2141425"/>
          </a:xfrm>
          <a:prstGeom prst="rect">
            <a:avLst/>
          </a:prstGeom>
        </p:spPr>
      </p:pic>
      <p:pic>
        <p:nvPicPr>
          <p:cNvPr id="18" name="Image 17">
            <a:extLst>
              <a:ext uri="{FF2B5EF4-FFF2-40B4-BE49-F238E27FC236}">
                <a16:creationId xmlns:a16="http://schemas.microsoft.com/office/drawing/2014/main" id="{1E5E2872-EAC9-4E6E-8781-DE6B68A53DA5}"/>
              </a:ext>
            </a:extLst>
          </p:cNvPr>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Lst>
          </a:blip>
          <a:stretch>
            <a:fillRect/>
          </a:stretch>
        </p:blipFill>
        <p:spPr>
          <a:xfrm>
            <a:off x="9907089" y="2676455"/>
            <a:ext cx="996780" cy="996780"/>
          </a:xfrm>
          <a:prstGeom prst="rect">
            <a:avLst/>
          </a:prstGeom>
        </p:spPr>
      </p:pic>
      <p:sp>
        <p:nvSpPr>
          <p:cNvPr id="19" name="ZoneTexte 18">
            <a:extLst>
              <a:ext uri="{FF2B5EF4-FFF2-40B4-BE49-F238E27FC236}">
                <a16:creationId xmlns:a16="http://schemas.microsoft.com/office/drawing/2014/main" id="{F3E3AEDB-D70A-4E86-9531-A5C156D73660}"/>
              </a:ext>
            </a:extLst>
          </p:cNvPr>
          <p:cNvSpPr txBox="1"/>
          <p:nvPr/>
        </p:nvSpPr>
        <p:spPr>
          <a:xfrm>
            <a:off x="10478532" y="265321"/>
            <a:ext cx="477794" cy="1015663"/>
          </a:xfrm>
          <a:prstGeom prst="rect">
            <a:avLst/>
          </a:prstGeom>
          <a:noFill/>
        </p:spPr>
        <p:txBody>
          <a:bodyPr wrap="square" rtlCol="0">
            <a:spAutoFit/>
          </a:bodyPr>
          <a:lstStyle/>
          <a:p>
            <a:r>
              <a:rPr lang="fr-FR" sz="6000" dirty="0">
                <a:solidFill>
                  <a:schemeClr val="bg2"/>
                </a:solidFill>
              </a:rPr>
              <a:t>8</a:t>
            </a:r>
          </a:p>
        </p:txBody>
      </p:sp>
      <p:pic>
        <p:nvPicPr>
          <p:cNvPr id="14" name="Image 13">
            <a:extLst>
              <a:ext uri="{FF2B5EF4-FFF2-40B4-BE49-F238E27FC236}">
                <a16:creationId xmlns:a16="http://schemas.microsoft.com/office/drawing/2014/main" id="{1E5E2872-EAC9-4E6E-8781-DE6B68A53DA5}"/>
              </a:ext>
            </a:extLst>
          </p:cNvPr>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Lst>
          </a:blip>
          <a:stretch>
            <a:fillRect/>
          </a:stretch>
        </p:blipFill>
        <p:spPr>
          <a:xfrm>
            <a:off x="6459726" y="2676455"/>
            <a:ext cx="996780" cy="996780"/>
          </a:xfrm>
          <a:prstGeom prst="rect">
            <a:avLst/>
          </a:prstGeom>
        </p:spPr>
      </p:pic>
    </p:spTree>
    <p:extLst>
      <p:ext uri="{BB962C8B-B14F-4D97-AF65-F5344CB8AC3E}">
        <p14:creationId xmlns:p14="http://schemas.microsoft.com/office/powerpoint/2010/main" val="340734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21955C0-4ABF-4DCC-9234-1E5B5CF269D6}"/>
              </a:ext>
            </a:extLst>
          </p:cNvPr>
          <p:cNvSpPr txBox="1"/>
          <p:nvPr/>
        </p:nvSpPr>
        <p:spPr>
          <a:xfrm>
            <a:off x="862494" y="468517"/>
            <a:ext cx="7150443"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Rapidité et intuitivité de navigation</a:t>
            </a:r>
          </a:p>
        </p:txBody>
      </p:sp>
      <p:sp>
        <p:nvSpPr>
          <p:cNvPr id="5" name="Flèche : bas 4">
            <a:extLst>
              <a:ext uri="{FF2B5EF4-FFF2-40B4-BE49-F238E27FC236}">
                <a16:creationId xmlns:a16="http://schemas.microsoft.com/office/drawing/2014/main" id="{308F2681-B8E4-4916-B59B-019E8603B59C}"/>
              </a:ext>
            </a:extLst>
          </p:cNvPr>
          <p:cNvSpPr/>
          <p:nvPr/>
        </p:nvSpPr>
        <p:spPr>
          <a:xfrm>
            <a:off x="3482966" y="1059580"/>
            <a:ext cx="1337808" cy="1472099"/>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1F3DC164-E4D2-4CF6-84F4-54702110315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604238" y="2946737"/>
            <a:ext cx="3366798" cy="2030628"/>
          </a:xfrm>
          <a:prstGeom prst="rect">
            <a:avLst/>
          </a:prstGeom>
        </p:spPr>
      </p:pic>
      <p:pic>
        <p:nvPicPr>
          <p:cNvPr id="9" name="Image 8">
            <a:extLst>
              <a:ext uri="{FF2B5EF4-FFF2-40B4-BE49-F238E27FC236}">
                <a16:creationId xmlns:a16="http://schemas.microsoft.com/office/drawing/2014/main" id="{0E114234-78FF-44DD-8185-6025BC234932}"/>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Lst>
          </a:blip>
          <a:stretch>
            <a:fillRect/>
          </a:stretch>
        </p:blipFill>
        <p:spPr>
          <a:xfrm>
            <a:off x="4336379" y="2946737"/>
            <a:ext cx="2443364" cy="2226176"/>
          </a:xfrm>
          <a:prstGeom prst="rect">
            <a:avLst/>
          </a:prstGeom>
        </p:spPr>
      </p:pic>
      <p:sp>
        <p:nvSpPr>
          <p:cNvPr id="10" name="ZoneTexte 9">
            <a:extLst>
              <a:ext uri="{FF2B5EF4-FFF2-40B4-BE49-F238E27FC236}">
                <a16:creationId xmlns:a16="http://schemas.microsoft.com/office/drawing/2014/main" id="{C85BC73B-EDBA-40EF-970F-411E4EFFA14C}"/>
              </a:ext>
            </a:extLst>
          </p:cNvPr>
          <p:cNvSpPr txBox="1"/>
          <p:nvPr/>
        </p:nvSpPr>
        <p:spPr>
          <a:xfrm>
            <a:off x="642551" y="2355674"/>
            <a:ext cx="3509319"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Réflexion</a:t>
            </a:r>
          </a:p>
        </p:txBody>
      </p:sp>
      <p:sp>
        <p:nvSpPr>
          <p:cNvPr id="11" name="ZoneTexte 10">
            <a:extLst>
              <a:ext uri="{FF2B5EF4-FFF2-40B4-BE49-F238E27FC236}">
                <a16:creationId xmlns:a16="http://schemas.microsoft.com/office/drawing/2014/main" id="{DB5AB45A-76D1-4AA6-AB5A-BD9789706664}"/>
              </a:ext>
            </a:extLst>
          </p:cNvPr>
          <p:cNvSpPr txBox="1"/>
          <p:nvPr/>
        </p:nvSpPr>
        <p:spPr>
          <a:xfrm>
            <a:off x="4437716" y="2355674"/>
            <a:ext cx="2443363"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Organisation</a:t>
            </a:r>
          </a:p>
        </p:txBody>
      </p:sp>
      <p:sp>
        <p:nvSpPr>
          <p:cNvPr id="12" name="Flèche : droite 11">
            <a:extLst>
              <a:ext uri="{FF2B5EF4-FFF2-40B4-BE49-F238E27FC236}">
                <a16:creationId xmlns:a16="http://schemas.microsoft.com/office/drawing/2014/main" id="{E5924391-F783-4428-905D-C7727972FC63}"/>
              </a:ext>
            </a:extLst>
          </p:cNvPr>
          <p:cNvSpPr/>
          <p:nvPr/>
        </p:nvSpPr>
        <p:spPr>
          <a:xfrm>
            <a:off x="7237784" y="2875005"/>
            <a:ext cx="1354281" cy="805249"/>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315C864F-3288-4BC4-9B46-524188A095BC}"/>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bright="2000"/>
                    </a14:imgEffect>
                  </a14:imgLayer>
                </a14:imgProps>
              </a:ext>
            </a:extLst>
          </a:blip>
          <a:stretch>
            <a:fillRect/>
          </a:stretch>
        </p:blipFill>
        <p:spPr>
          <a:xfrm>
            <a:off x="7193003" y="3680254"/>
            <a:ext cx="4998997" cy="3119166"/>
          </a:xfrm>
          <a:prstGeom prst="rect">
            <a:avLst/>
          </a:prstGeom>
        </p:spPr>
      </p:pic>
      <p:sp>
        <p:nvSpPr>
          <p:cNvPr id="15" name="ZoneTexte 14">
            <a:extLst>
              <a:ext uri="{FF2B5EF4-FFF2-40B4-BE49-F238E27FC236}">
                <a16:creationId xmlns:a16="http://schemas.microsoft.com/office/drawing/2014/main" id="{0D0CFE40-6E86-4D70-8613-7F6668E498F8}"/>
              </a:ext>
            </a:extLst>
          </p:cNvPr>
          <p:cNvSpPr txBox="1"/>
          <p:nvPr/>
        </p:nvSpPr>
        <p:spPr>
          <a:xfrm>
            <a:off x="7911600" y="3119166"/>
            <a:ext cx="3756454"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Structurer</a:t>
            </a:r>
          </a:p>
        </p:txBody>
      </p:sp>
      <p:sp>
        <p:nvSpPr>
          <p:cNvPr id="16" name="ZoneTexte 15">
            <a:extLst>
              <a:ext uri="{FF2B5EF4-FFF2-40B4-BE49-F238E27FC236}">
                <a16:creationId xmlns:a16="http://schemas.microsoft.com/office/drawing/2014/main" id="{301E1F52-B408-4ECF-A605-CC369353E2F0}"/>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9</a:t>
            </a:r>
          </a:p>
        </p:txBody>
      </p:sp>
    </p:spTree>
    <p:extLst>
      <p:ext uri="{BB962C8B-B14F-4D97-AF65-F5344CB8AC3E}">
        <p14:creationId xmlns:p14="http://schemas.microsoft.com/office/powerpoint/2010/main" val="267231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nodeType="withEffect">
                                  <p:stCondLst>
                                    <p:cond delay="100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p:bldP spid="12" grpId="0" animBg="1"/>
      <p:bldP spid="1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1765</TotalTime>
  <Words>4574</Words>
  <Application>Microsoft Office PowerPoint</Application>
  <PresentationFormat>Grand écran</PresentationFormat>
  <Paragraphs>359</Paragraphs>
  <Slides>63</Slides>
  <Notes>63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63</vt:i4>
      </vt:variant>
    </vt:vector>
  </HeadingPairs>
  <TitlesOfParts>
    <vt:vector size="69" baseType="lpstr">
      <vt:lpstr>Arial</vt:lpstr>
      <vt:lpstr>Arial Black</vt:lpstr>
      <vt:lpstr>Calibri</vt:lpstr>
      <vt:lpstr>Century Gothic</vt:lpstr>
      <vt:lpstr>Wingdings 3</vt:lpstr>
      <vt:lpstr>Ion</vt:lpstr>
      <vt:lpstr>Présentation PowerPoint</vt:lpstr>
      <vt:lpstr>Sommaire: </vt:lpstr>
      <vt:lpstr>Contexte: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Maquettage: Zoning</vt:lpstr>
      <vt:lpstr>Maquettage: Wireframe</vt:lpstr>
      <vt:lpstr>Maquettage: Style Tiles</vt:lpstr>
      <vt:lpstr>Maquettage: Mockup</vt:lpstr>
      <vt:lpstr>MCD:</vt:lpstr>
      <vt:lpstr>MLD:</vt:lpstr>
      <vt:lpstr>Use case: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UML: Diagramme de classe</vt:lpstr>
      <vt:lpstr>UML: Diagramme de classe</vt:lpstr>
      <vt:lpstr>Arborescence:</vt:lpstr>
      <vt:lpstr>Présentation PowerPoint</vt:lpstr>
      <vt:lpstr>Résultat front-end:</vt:lpstr>
      <vt:lpstr>Résultat front-end:</vt:lpstr>
      <vt:lpstr>Résultat front-end:</vt:lpstr>
      <vt:lpstr>Fonctionnalité front-end: DarkMode</vt:lpstr>
      <vt:lpstr>Fonctionnalité front-end: DarkMode</vt:lpstr>
      <vt:lpstr>Fonctionnalité front-end: DarkMode</vt:lpstr>
      <vt:lpstr>Fonctionnalité front-end: DarkMode</vt:lpstr>
      <vt:lpstr>Fonctionnalité front-end: DarkMode</vt:lpstr>
      <vt:lpstr>Back-end:</vt:lpstr>
      <vt:lpstr>Organisation du projet:</vt:lpstr>
      <vt:lpstr>Fonctionnalité Back-end: Session</vt:lpstr>
      <vt:lpstr>Session:</vt:lpstr>
      <vt:lpstr>Session:</vt:lpstr>
      <vt:lpstr>SQL:</vt:lpstr>
      <vt:lpstr>Model:</vt:lpstr>
      <vt:lpstr>Manager:</vt:lpstr>
      <vt:lpstr>Utils:</vt:lpstr>
      <vt:lpstr>Controller du header:</vt:lpstr>
      <vt:lpstr>Vue du header:</vt:lpstr>
      <vt:lpstr>Controller de la connexion:</vt:lpstr>
      <vt:lpstr>Controller de la connexion:</vt:lpstr>
      <vt:lpstr>Controller de la connexion:</vt:lpstr>
      <vt:lpstr>Controller de la connexion:</vt:lpstr>
      <vt:lpstr>Controller de la connexion:</vt:lpstr>
      <vt:lpstr>Controller de la connexion:</vt:lpstr>
      <vt:lpstr>Optimisation:</vt:lpstr>
      <vt:lpstr>Optimisation:</vt:lpstr>
      <vt:lpstr>Optimisation:</vt:lpstr>
      <vt:lpstr>Optimisation:</vt:lpstr>
      <vt:lpstr>Optimisation:</vt:lpstr>
      <vt:lpstr>Optimisation:</vt:lpstr>
      <vt:lpstr>Optimisation:</vt:lpstr>
      <vt:lpstr>Optimisation:</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dc:creator>
  <cp:lastModifiedBy>Utilisateur</cp:lastModifiedBy>
  <cp:revision>154</cp:revision>
  <dcterms:created xsi:type="dcterms:W3CDTF">2024-07-27T19:11:05Z</dcterms:created>
  <dcterms:modified xsi:type="dcterms:W3CDTF">2025-02-04T17:51:34Z</dcterms:modified>
</cp:coreProperties>
</file>